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4"/>
  </p:sldMasterIdLst>
  <p:notesMasterIdLst>
    <p:notesMasterId r:id="rId28"/>
  </p:notesMasterIdLst>
  <p:handoutMasterIdLst>
    <p:handoutMasterId r:id="rId29"/>
  </p:handoutMasterIdLst>
  <p:sldIdLst>
    <p:sldId id="256" r:id="rId5"/>
    <p:sldId id="305" r:id="rId6"/>
    <p:sldId id="306" r:id="rId7"/>
    <p:sldId id="319" r:id="rId8"/>
    <p:sldId id="321" r:id="rId9"/>
    <p:sldId id="314" r:id="rId10"/>
    <p:sldId id="272" r:id="rId11"/>
    <p:sldId id="273" r:id="rId12"/>
    <p:sldId id="315" r:id="rId13"/>
    <p:sldId id="257" r:id="rId14"/>
    <p:sldId id="316" r:id="rId15"/>
    <p:sldId id="258" r:id="rId16"/>
    <p:sldId id="317" r:id="rId17"/>
    <p:sldId id="299" r:id="rId18"/>
    <p:sldId id="324" r:id="rId19"/>
    <p:sldId id="276" r:id="rId20"/>
    <p:sldId id="318" r:id="rId21"/>
    <p:sldId id="322" r:id="rId22"/>
    <p:sldId id="323" r:id="rId23"/>
    <p:sldId id="294" r:id="rId24"/>
    <p:sldId id="320" r:id="rId25"/>
    <p:sldId id="291" r:id="rId26"/>
    <p:sldId id="297" r:id="rId27"/>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Jody" userId="b64be675-4e26-4ddb-9560-d94d32920554" providerId="ADAL" clId="{2586ACB5-3DC4-40DA-A1B2-EE078EBC3349}"/>
    <pc:docChg chg="custSel modSld">
      <pc:chgData name="Grant, Jody" userId="b64be675-4e26-4ddb-9560-d94d32920554" providerId="ADAL" clId="{2586ACB5-3DC4-40DA-A1B2-EE078EBC3349}" dt="2025-03-13T20:28:42.958" v="60" actId="20577"/>
      <pc:docMkLst>
        <pc:docMk/>
      </pc:docMkLst>
      <pc:sldChg chg="modSp">
        <pc:chgData name="Grant, Jody" userId="b64be675-4e26-4ddb-9560-d94d32920554" providerId="ADAL" clId="{2586ACB5-3DC4-40DA-A1B2-EE078EBC3349}" dt="2025-03-13T20:28:42.958" v="60" actId="20577"/>
        <pc:sldMkLst>
          <pc:docMk/>
          <pc:sldMk cId="3968710835" sldId="256"/>
        </pc:sldMkLst>
        <pc:spChg chg="mod">
          <ac:chgData name="Grant, Jody" userId="b64be675-4e26-4ddb-9560-d94d32920554" providerId="ADAL" clId="{2586ACB5-3DC4-40DA-A1B2-EE078EBC3349}" dt="2025-03-13T20:28:32.688" v="51" actId="20577"/>
          <ac:spMkLst>
            <pc:docMk/>
            <pc:sldMk cId="3968710835" sldId="256"/>
            <ac:spMk id="2" creationId="{00000000-0000-0000-0000-000000000000}"/>
          </ac:spMkLst>
        </pc:spChg>
        <pc:spChg chg="mod">
          <ac:chgData name="Grant, Jody" userId="b64be675-4e26-4ddb-9560-d94d32920554" providerId="ADAL" clId="{2586ACB5-3DC4-40DA-A1B2-EE078EBC3349}" dt="2025-03-13T20:28:42.958" v="60" actId="20577"/>
          <ac:spMkLst>
            <pc:docMk/>
            <pc:sldMk cId="3968710835" sldId="256"/>
            <ac:spMk id="3" creationId="{00000000-0000-0000-0000-000000000000}"/>
          </ac:spMkLst>
        </pc:spChg>
      </pc:sldChg>
      <pc:sldChg chg="delSp">
        <pc:chgData name="Grant, Jody" userId="b64be675-4e26-4ddb-9560-d94d32920554" providerId="ADAL" clId="{2586ACB5-3DC4-40DA-A1B2-EE078EBC3349}" dt="2025-03-13T20:25:17.077" v="2" actId="478"/>
        <pc:sldMkLst>
          <pc:docMk/>
          <pc:sldMk cId="4134854047" sldId="276"/>
        </pc:sldMkLst>
        <pc:picChg chg="del">
          <ac:chgData name="Grant, Jody" userId="b64be675-4e26-4ddb-9560-d94d32920554" providerId="ADAL" clId="{2586ACB5-3DC4-40DA-A1B2-EE078EBC3349}" dt="2025-03-13T20:25:17.077" v="2" actId="478"/>
          <ac:picMkLst>
            <pc:docMk/>
            <pc:sldMk cId="4134854047" sldId="276"/>
            <ac:picMk id="6" creationId="{C0D99A3B-2A9F-40AC-8E84-C03690CFE282}"/>
          </ac:picMkLst>
        </pc:picChg>
      </pc:sldChg>
      <pc:sldChg chg="delSp">
        <pc:chgData name="Grant, Jody" userId="b64be675-4e26-4ddb-9560-d94d32920554" providerId="ADAL" clId="{2586ACB5-3DC4-40DA-A1B2-EE078EBC3349}" dt="2025-03-13T20:25:32.598" v="4" actId="478"/>
        <pc:sldMkLst>
          <pc:docMk/>
          <pc:sldMk cId="2794831779" sldId="316"/>
        </pc:sldMkLst>
        <pc:picChg chg="del">
          <ac:chgData name="Grant, Jody" userId="b64be675-4e26-4ddb-9560-d94d32920554" providerId="ADAL" clId="{2586ACB5-3DC4-40DA-A1B2-EE078EBC3349}" dt="2025-03-13T20:25:32.598" v="4" actId="478"/>
          <ac:picMkLst>
            <pc:docMk/>
            <pc:sldMk cId="2794831779" sldId="316"/>
            <ac:picMk id="9" creationId="{34CCA7BD-EA0F-42F3-AD7D-D5C5CA439C4C}"/>
          </ac:picMkLst>
        </pc:picChg>
      </pc:sldChg>
      <pc:sldChg chg="delSp">
        <pc:chgData name="Grant, Jody" userId="b64be675-4e26-4ddb-9560-d94d32920554" providerId="ADAL" clId="{2586ACB5-3DC4-40DA-A1B2-EE078EBC3349}" dt="2025-03-13T20:25:21.501" v="3" actId="478"/>
        <pc:sldMkLst>
          <pc:docMk/>
          <pc:sldMk cId="391096159" sldId="317"/>
        </pc:sldMkLst>
        <pc:picChg chg="del">
          <ac:chgData name="Grant, Jody" userId="b64be675-4e26-4ddb-9560-d94d32920554" providerId="ADAL" clId="{2586ACB5-3DC4-40DA-A1B2-EE078EBC3349}" dt="2025-03-13T20:25:21.501" v="3" actId="478"/>
          <ac:picMkLst>
            <pc:docMk/>
            <pc:sldMk cId="391096159" sldId="317"/>
            <ac:picMk id="13" creationId="{15F18368-24F6-448E-B585-0E661A22DF45}"/>
          </ac:picMkLst>
        </pc:picChg>
      </pc:sldChg>
      <pc:sldChg chg="delSp">
        <pc:chgData name="Grant, Jody" userId="b64be675-4e26-4ddb-9560-d94d32920554" providerId="ADAL" clId="{2586ACB5-3DC4-40DA-A1B2-EE078EBC3349}" dt="2025-03-13T20:25:08.028" v="0" actId="478"/>
        <pc:sldMkLst>
          <pc:docMk/>
          <pc:sldMk cId="547861358" sldId="318"/>
        </pc:sldMkLst>
        <pc:picChg chg="del">
          <ac:chgData name="Grant, Jody" userId="b64be675-4e26-4ddb-9560-d94d32920554" providerId="ADAL" clId="{2586ACB5-3DC4-40DA-A1B2-EE078EBC3349}" dt="2025-03-13T20:25:08.028" v="0" actId="478"/>
          <ac:picMkLst>
            <pc:docMk/>
            <pc:sldMk cId="547861358" sldId="318"/>
            <ac:picMk id="5" creationId="{452200BA-18F1-4F40-893C-B43632D72FBC}"/>
          </ac:picMkLst>
        </pc:picChg>
      </pc:sldChg>
      <pc:sldChg chg="delSp modSp">
        <pc:chgData name="Grant, Jody" userId="b64be675-4e26-4ddb-9560-d94d32920554" providerId="ADAL" clId="{2586ACB5-3DC4-40DA-A1B2-EE078EBC3349}" dt="2025-03-13T20:26:27.256" v="31" actId="20577"/>
        <pc:sldMkLst>
          <pc:docMk/>
          <pc:sldMk cId="700634800" sldId="320"/>
        </pc:sldMkLst>
        <pc:spChg chg="mod">
          <ac:chgData name="Grant, Jody" userId="b64be675-4e26-4ddb-9560-d94d32920554" providerId="ADAL" clId="{2586ACB5-3DC4-40DA-A1B2-EE078EBC3349}" dt="2025-03-13T20:26:27.256" v="31" actId="20577"/>
          <ac:spMkLst>
            <pc:docMk/>
            <pc:sldMk cId="700634800" sldId="320"/>
            <ac:spMk id="3" creationId="{00B96B57-1F5D-4F56-8E97-921611BF3958}"/>
          </ac:spMkLst>
        </pc:spChg>
        <pc:picChg chg="del">
          <ac:chgData name="Grant, Jody" userId="b64be675-4e26-4ddb-9560-d94d32920554" providerId="ADAL" clId="{2586ACB5-3DC4-40DA-A1B2-EE078EBC3349}" dt="2025-03-13T20:25:52.861" v="6" actId="478"/>
          <ac:picMkLst>
            <pc:docMk/>
            <pc:sldMk cId="700634800" sldId="320"/>
            <ac:picMk id="5" creationId="{624932E0-1946-4FE8-B649-31FAF995990B}"/>
          </ac:picMkLst>
        </pc:picChg>
      </pc:sldChg>
      <pc:sldChg chg="delSp">
        <pc:chgData name="Grant, Jody" userId="b64be675-4e26-4ddb-9560-d94d32920554" providerId="ADAL" clId="{2586ACB5-3DC4-40DA-A1B2-EE078EBC3349}" dt="2025-03-13T20:25:43.838" v="5" actId="478"/>
        <pc:sldMkLst>
          <pc:docMk/>
          <pc:sldMk cId="1637252802" sldId="323"/>
        </pc:sldMkLst>
        <pc:picChg chg="del">
          <ac:chgData name="Grant, Jody" userId="b64be675-4e26-4ddb-9560-d94d32920554" providerId="ADAL" clId="{2586ACB5-3DC4-40DA-A1B2-EE078EBC3349}" dt="2025-03-13T20:25:43.838" v="5" actId="478"/>
          <ac:picMkLst>
            <pc:docMk/>
            <pc:sldMk cId="1637252802" sldId="323"/>
            <ac:picMk id="5" creationId="{E4051DF1-94D5-4A96-B955-7504DD8B967E}"/>
          </ac:picMkLst>
        </pc:picChg>
      </pc:sldChg>
      <pc:sldChg chg="delSp">
        <pc:chgData name="Grant, Jody" userId="b64be675-4e26-4ddb-9560-d94d32920554" providerId="ADAL" clId="{2586ACB5-3DC4-40DA-A1B2-EE078EBC3349}" dt="2025-03-13T20:25:13.350" v="1" actId="478"/>
        <pc:sldMkLst>
          <pc:docMk/>
          <pc:sldMk cId="549991740" sldId="324"/>
        </pc:sldMkLst>
        <pc:picChg chg="del">
          <ac:chgData name="Grant, Jody" userId="b64be675-4e26-4ddb-9560-d94d32920554" providerId="ADAL" clId="{2586ACB5-3DC4-40DA-A1B2-EE078EBC3349}" dt="2025-03-13T20:25:13.350" v="1" actId="478"/>
          <ac:picMkLst>
            <pc:docMk/>
            <pc:sldMk cId="549991740" sldId="324"/>
            <ac:picMk id="5" creationId="{3A39239E-8E49-45CA-9B34-8779169307F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89D6FF97-A6E6-4202-A078-2E246E14176C}" type="datetimeFigureOut">
              <a:rPr lang="en-US" smtClean="0"/>
              <a:t>3/13/2025</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7F25F870-6824-431B-941D-A9C9F5F419E6}" type="slidenum">
              <a:rPr lang="en-US" smtClean="0"/>
              <a:t>‹#›</a:t>
            </a:fld>
            <a:endParaRPr lang="en-US"/>
          </a:p>
        </p:txBody>
      </p:sp>
    </p:spTree>
    <p:extLst>
      <p:ext uri="{BB962C8B-B14F-4D97-AF65-F5344CB8AC3E}">
        <p14:creationId xmlns:p14="http://schemas.microsoft.com/office/powerpoint/2010/main" val="221983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B555A87F-2847-4A9D-9DE5-0B63EBAC2F7D}" type="datetimeFigureOut">
              <a:rPr lang="en-US" smtClean="0"/>
              <a:t>3/13/2025</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3EA6F865-C32F-45BC-809D-16B15433C3AA}" type="slidenum">
              <a:rPr lang="en-US" smtClean="0"/>
              <a:t>‹#›</a:t>
            </a:fld>
            <a:endParaRPr lang="en-US"/>
          </a:p>
        </p:txBody>
      </p:sp>
    </p:spTree>
    <p:extLst>
      <p:ext uri="{BB962C8B-B14F-4D97-AF65-F5344CB8AC3E}">
        <p14:creationId xmlns:p14="http://schemas.microsoft.com/office/powerpoint/2010/main" val="228486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our strategy map where our ultimate goal is student achievement and success.</a:t>
            </a:r>
          </a:p>
        </p:txBody>
      </p:sp>
      <p:sp>
        <p:nvSpPr>
          <p:cNvPr id="4" name="Slide Number Placeholder 3"/>
          <p:cNvSpPr>
            <a:spLocks noGrp="1"/>
          </p:cNvSpPr>
          <p:nvPr>
            <p:ph type="sldNum" sz="quarter" idx="5"/>
          </p:nvPr>
        </p:nvSpPr>
        <p:spPr/>
        <p:txBody>
          <a:bodyPr/>
          <a:lstStyle/>
          <a:p>
            <a:fld id="{BEAA31AD-B48A-433D-8E2E-A4590DD1221C}" type="slidenum">
              <a:rPr lang="en-US"/>
              <a:t>2</a:t>
            </a:fld>
            <a:endParaRPr lang="en-US"/>
          </a:p>
        </p:txBody>
      </p:sp>
    </p:spTree>
    <p:extLst>
      <p:ext uri="{BB962C8B-B14F-4D97-AF65-F5344CB8AC3E}">
        <p14:creationId xmlns:p14="http://schemas.microsoft.com/office/powerpoint/2010/main" val="55825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21</a:t>
            </a:fld>
            <a:endParaRPr lang="en-US"/>
          </a:p>
        </p:txBody>
      </p:sp>
    </p:spTree>
    <p:extLst>
      <p:ext uri="{BB962C8B-B14F-4D97-AF65-F5344CB8AC3E}">
        <p14:creationId xmlns:p14="http://schemas.microsoft.com/office/powerpoint/2010/main" val="116743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23</a:t>
            </a:fld>
            <a:endParaRPr lang="en-US"/>
          </a:p>
        </p:txBody>
      </p:sp>
    </p:spTree>
    <p:extLst>
      <p:ext uri="{BB962C8B-B14F-4D97-AF65-F5344CB8AC3E}">
        <p14:creationId xmlns:p14="http://schemas.microsoft.com/office/powerpoint/2010/main" val="1459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always refer to our vision and mission </a:t>
            </a:r>
          </a:p>
        </p:txBody>
      </p:sp>
      <p:sp>
        <p:nvSpPr>
          <p:cNvPr id="4" name="Slide Number Placeholder 3"/>
          <p:cNvSpPr>
            <a:spLocks noGrp="1"/>
          </p:cNvSpPr>
          <p:nvPr>
            <p:ph type="sldNum" sz="quarter" idx="5"/>
          </p:nvPr>
        </p:nvSpPr>
        <p:spPr/>
        <p:txBody>
          <a:bodyPr/>
          <a:lstStyle/>
          <a:p>
            <a:fld id="{BEAA31AD-B48A-433D-8E2E-A4590DD1221C}" type="slidenum">
              <a:rPr lang="en-US"/>
              <a:t>3</a:t>
            </a:fld>
            <a:endParaRPr lang="en-US"/>
          </a:p>
        </p:txBody>
      </p:sp>
    </p:spTree>
    <p:extLst>
      <p:ext uri="{BB962C8B-B14F-4D97-AF65-F5344CB8AC3E}">
        <p14:creationId xmlns:p14="http://schemas.microsoft.com/office/powerpoint/2010/main" val="362165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4</a:t>
            </a:fld>
            <a:endParaRPr lang="en-US"/>
          </a:p>
        </p:txBody>
      </p:sp>
    </p:spTree>
    <p:extLst>
      <p:ext uri="{BB962C8B-B14F-4D97-AF65-F5344CB8AC3E}">
        <p14:creationId xmlns:p14="http://schemas.microsoft.com/office/powerpoint/2010/main" val="123187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a:p>
            <a:r>
              <a:rPr lang="en-US">
                <a:cs typeface="Calibri"/>
              </a:rPr>
              <a:t>Mcallister</a:t>
            </a:r>
          </a:p>
          <a:p>
            <a:endParaRPr lang="en-US">
              <a:cs typeface="Calibri"/>
            </a:endParaRPr>
          </a:p>
        </p:txBody>
      </p:sp>
      <p:sp>
        <p:nvSpPr>
          <p:cNvPr id="4" name="Slide Number Placeholder 3"/>
          <p:cNvSpPr>
            <a:spLocks noGrp="1"/>
          </p:cNvSpPr>
          <p:nvPr>
            <p:ph type="sldNum" sz="quarter" idx="5"/>
          </p:nvPr>
        </p:nvSpPr>
        <p:spPr/>
        <p:txBody>
          <a:bodyPr/>
          <a:lstStyle/>
          <a:p>
            <a:fld id="{BEAA31AD-B48A-433D-8E2E-A4590DD1221C}" type="slidenum">
              <a:rPr lang="en-US"/>
              <a:t>5</a:t>
            </a:fld>
            <a:endParaRPr lang="en-US"/>
          </a:p>
        </p:txBody>
      </p:sp>
    </p:spTree>
    <p:extLst>
      <p:ext uri="{BB962C8B-B14F-4D97-AF65-F5344CB8AC3E}">
        <p14:creationId xmlns:p14="http://schemas.microsoft.com/office/powerpoint/2010/main" val="392578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“This plan describes how the school will carry out its obligation to conduct outreach and provide activities, programs, and procedures to all parents of Title I students. Based on federal law, the Georgia Department of Education requires that the plan must include, at a minimum, the following</a:t>
            </a:r>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7</a:t>
            </a:fld>
            <a:endParaRPr lang="en-US"/>
          </a:p>
        </p:txBody>
      </p:sp>
    </p:spTree>
    <p:extLst>
      <p:ext uri="{BB962C8B-B14F-4D97-AF65-F5344CB8AC3E}">
        <p14:creationId xmlns:p14="http://schemas.microsoft.com/office/powerpoint/2010/main" val="410571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Suggested language, “</a:t>
            </a:r>
          </a:p>
          <a:p>
            <a:r>
              <a:rPr lang="en-US" b="1"/>
              <a:t>This plan describes how the school will carry out its obligation to conduct outreach and provide activities, programs, and procedures to all parents of Title I students.</a:t>
            </a:r>
            <a:endParaRPr lang="en-US"/>
          </a:p>
          <a:p>
            <a:r>
              <a:rPr lang="en-US">
                <a:cs typeface="Calibri"/>
              </a:rPr>
              <a:t>Johnson</a:t>
            </a:r>
          </a:p>
        </p:txBody>
      </p:sp>
      <p:sp>
        <p:nvSpPr>
          <p:cNvPr id="4" name="Slide Number Placeholder 3"/>
          <p:cNvSpPr>
            <a:spLocks noGrp="1"/>
          </p:cNvSpPr>
          <p:nvPr>
            <p:ph type="sldNum" sz="quarter" idx="5"/>
          </p:nvPr>
        </p:nvSpPr>
        <p:spPr/>
        <p:txBody>
          <a:bodyPr/>
          <a:lstStyle/>
          <a:p>
            <a:fld id="{BEAA31AD-B48A-433D-8E2E-A4590DD1221C}" type="slidenum">
              <a:rPr lang="en-US"/>
              <a:t>8</a:t>
            </a:fld>
            <a:endParaRPr lang="en-US"/>
          </a:p>
        </p:txBody>
      </p:sp>
    </p:spTree>
    <p:extLst>
      <p:ext uri="{BB962C8B-B14F-4D97-AF65-F5344CB8AC3E}">
        <p14:creationId xmlns:p14="http://schemas.microsoft.com/office/powerpoint/2010/main" val="34615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Simon</a:t>
            </a:r>
          </a:p>
        </p:txBody>
      </p:sp>
      <p:sp>
        <p:nvSpPr>
          <p:cNvPr id="4" name="Slide Number Placeholder 3"/>
          <p:cNvSpPr>
            <a:spLocks noGrp="1"/>
          </p:cNvSpPr>
          <p:nvPr>
            <p:ph type="sldNum" sz="quarter" idx="5"/>
          </p:nvPr>
        </p:nvSpPr>
        <p:spPr/>
        <p:txBody>
          <a:bodyPr/>
          <a:lstStyle/>
          <a:p>
            <a:fld id="{BEAA31AD-B48A-433D-8E2E-A4590DD1221C}" type="slidenum">
              <a:rPr lang="en-US"/>
              <a:t>14</a:t>
            </a:fld>
            <a:endParaRPr lang="en-US"/>
          </a:p>
        </p:txBody>
      </p:sp>
    </p:spTree>
    <p:extLst>
      <p:ext uri="{BB962C8B-B14F-4D97-AF65-F5344CB8AC3E}">
        <p14:creationId xmlns:p14="http://schemas.microsoft.com/office/powerpoint/2010/main" val="136688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a:t>
            </a:r>
          </a:p>
          <a:p>
            <a:r>
              <a:rPr lang="en-US"/>
              <a:t> Jackson</a:t>
            </a:r>
          </a:p>
        </p:txBody>
      </p:sp>
      <p:sp>
        <p:nvSpPr>
          <p:cNvPr id="4" name="Slide Number Placeholder 3"/>
          <p:cNvSpPr>
            <a:spLocks noGrp="1"/>
          </p:cNvSpPr>
          <p:nvPr>
            <p:ph type="sldNum" sz="quarter" idx="5"/>
          </p:nvPr>
        </p:nvSpPr>
        <p:spPr/>
        <p:txBody>
          <a:bodyPr/>
          <a:lstStyle/>
          <a:p>
            <a:fld id="{BEAA31AD-B48A-433D-8E2E-A4590DD1221C}" type="slidenum">
              <a:rPr lang="en-US"/>
              <a:t>16</a:t>
            </a:fld>
            <a:endParaRPr lang="en-US"/>
          </a:p>
        </p:txBody>
      </p:sp>
    </p:spTree>
    <p:extLst>
      <p:ext uri="{BB962C8B-B14F-4D97-AF65-F5344CB8AC3E}">
        <p14:creationId xmlns:p14="http://schemas.microsoft.com/office/powerpoint/2010/main" val="148798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you to ask questions throughout the meeting. We value your input! We want to make sure you leave the meeting informed about the Title I program, as well as the opportunity to provide feedback.”  Have parents to complete these surveys prior to leaving the meeting.</a:t>
            </a:r>
          </a:p>
        </p:txBody>
      </p:sp>
      <p:sp>
        <p:nvSpPr>
          <p:cNvPr id="4" name="Slide Number Placeholder 3"/>
          <p:cNvSpPr>
            <a:spLocks noGrp="1"/>
          </p:cNvSpPr>
          <p:nvPr>
            <p:ph type="sldNum" sz="quarter" idx="5"/>
          </p:nvPr>
        </p:nvSpPr>
        <p:spPr/>
        <p:txBody>
          <a:bodyPr/>
          <a:lstStyle/>
          <a:p>
            <a:fld id="{BEAA31AD-B48A-433D-8E2E-A4590DD1221C}" type="slidenum">
              <a:rPr lang="en-US"/>
              <a:t>20</a:t>
            </a:fld>
            <a:endParaRPr lang="en-US"/>
          </a:p>
        </p:txBody>
      </p:sp>
    </p:spTree>
    <p:extLst>
      <p:ext uri="{BB962C8B-B14F-4D97-AF65-F5344CB8AC3E}">
        <p14:creationId xmlns:p14="http://schemas.microsoft.com/office/powerpoint/2010/main" val="1078698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D57F1E4F-1CFF-5643-939E-217C01CDF565}" type="slidenum">
              <a:rPr lang="en-US" smtClean="0"/>
              <a:pPr/>
              <a:t>‹#›</a:t>
            </a:fld>
            <a:endParaRPr lang="en-US"/>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a:t>NAME, TITLE/POSITION</a:t>
            </a:r>
          </a:p>
        </p:txBody>
      </p:sp>
    </p:spTree>
    <p:extLst>
      <p:ext uri="{BB962C8B-B14F-4D97-AF65-F5344CB8AC3E}">
        <p14:creationId xmlns:p14="http://schemas.microsoft.com/office/powerpoint/2010/main" val="291740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302781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353721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28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Tree>
    <p:extLst>
      <p:ext uri="{BB962C8B-B14F-4D97-AF65-F5344CB8AC3E}">
        <p14:creationId xmlns:p14="http://schemas.microsoft.com/office/powerpoint/2010/main" val="211702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B9118229-DF27-4D17-8FE1-4A18ABCB302A}"/>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spTree>
    <p:extLst>
      <p:ext uri="{BB962C8B-B14F-4D97-AF65-F5344CB8AC3E}">
        <p14:creationId xmlns:p14="http://schemas.microsoft.com/office/powerpoint/2010/main" val="414314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59D82C-5C6F-4B61-B6F2-E09FC0DB4AA5}"/>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Text Placeholder 3">
            <a:extLst>
              <a:ext uri="{FF2B5EF4-FFF2-40B4-BE49-F238E27FC236}">
                <a16:creationId xmlns:a16="http://schemas.microsoft.com/office/drawing/2014/main" id="{C60C078B-4DB7-472C-8226-22CEF11E31D7}"/>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TABLE GOES HERE</a:t>
            </a:r>
          </a:p>
        </p:txBody>
      </p:sp>
      <p:pic>
        <p:nvPicPr>
          <p:cNvPr id="5" name="Picture 4">
            <a:extLst>
              <a:ext uri="{FF2B5EF4-FFF2-40B4-BE49-F238E27FC236}">
                <a16:creationId xmlns:a16="http://schemas.microsoft.com/office/drawing/2014/main" id="{FD7037D9-4C93-4355-A5DC-2D8C34D23759}"/>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Title 5">
            <a:extLst>
              <a:ext uri="{FF2B5EF4-FFF2-40B4-BE49-F238E27FC236}">
                <a16:creationId xmlns:a16="http://schemas.microsoft.com/office/drawing/2014/main" id="{9BA94AD6-2068-4A1F-B869-F357580D9B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56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8528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Date Placeholder 3"/>
          <p:cNvSpPr>
            <a:spLocks noGrp="1"/>
          </p:cNvSpPr>
          <p:nvPr>
            <p:ph type="dt" sz="half" idx="10"/>
          </p:nvPr>
        </p:nvSpPr>
        <p:spPr/>
        <p:txBody>
          <a:bodyPr/>
          <a:lstStyle>
            <a:lvl1pPr>
              <a:defRPr/>
            </a:lvl1pPr>
          </a:lstStyle>
          <a:p>
            <a:fld id="{B61BEF0D-F0BB-DE4B-95CE-6DB70DBA9567}" type="datetimeFigureOut">
              <a:rPr lang="en-US" smtClean="0"/>
              <a:pPr/>
              <a:t>3/13/2025</a:t>
            </a:fld>
            <a:endParaRPr lang="en-US"/>
          </a:p>
        </p:txBody>
      </p:sp>
      <p:sp>
        <p:nvSpPr>
          <p:cNvPr id="16" name="Footer Placeholder 4"/>
          <p:cNvSpPr>
            <a:spLocks noGrp="1"/>
          </p:cNvSpPr>
          <p:nvPr>
            <p:ph type="ftr" sz="quarter" idx="11"/>
          </p:nvPr>
        </p:nvSpPr>
        <p:spPr/>
        <p:txBody>
          <a:bodyPr/>
          <a:lstStyle>
            <a:lvl1pPr>
              <a:defRPr/>
            </a:lvl1pPr>
          </a:lstStyle>
          <a:p>
            <a:endParaRPr lang="en-US"/>
          </a:p>
        </p:txBody>
      </p:sp>
      <p:sp>
        <p:nvSpPr>
          <p:cNvPr id="17" name="Slide Number Placeholder 5"/>
          <p:cNvSpPr>
            <a:spLocks noGrp="1"/>
          </p:cNvSpPr>
          <p:nvPr>
            <p:ph type="sldNum" sz="quarter" idx="12"/>
          </p:nvPr>
        </p:nvSpPr>
        <p:spPr/>
        <p:txBody>
          <a:bodyPr/>
          <a:lstStyle>
            <a:lvl1pPr>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729373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0C36EDA-4FEE-4E80-A5DB-9DDF1C72D418}"/>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40307319-15E1-4FD3-A0A0-2034CF290093}"/>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8E22523B-76E8-4EE0-AFDC-09A3EC913963}"/>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FF1B4F-CA0B-478D-AFC9-C30463E6C5B9}"/>
                </a:ext>
              </a:extLst>
            </p:cNvPr>
            <p:cNvSpPr txBox="1">
              <a:spLocks noChangeArrowheads="1"/>
            </p:cNvSpPr>
            <p:nvPr userDrawn="1"/>
          </p:nvSpPr>
          <p:spPr bwMode="auto">
            <a:xfrm>
              <a:off x="8153400" y="293488"/>
              <a:ext cx="2433638"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400">
                <a:solidFill>
                  <a:schemeClr val="bg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3F144C81-CBB8-4D04-A12D-4CECC93F4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30CD2B8-27CD-44DD-890A-65CA1CB96FF7}"/>
              </a:ext>
            </a:extLst>
          </p:cNvPr>
          <p:cNvSpPr>
            <a:spLocks noGrp="1"/>
          </p:cNvSpPr>
          <p:nvPr>
            <p:ph type="dt" sz="half" idx="10"/>
          </p:nvPr>
        </p:nvSpPr>
        <p:spPr/>
        <p:txBody>
          <a:bodyPr/>
          <a:lstStyle>
            <a:lvl1pPr>
              <a:defRPr/>
            </a:lvl1pPr>
          </a:lstStyle>
          <a:p>
            <a:pPr>
              <a:defRPr/>
            </a:pPr>
            <a:fld id="{2E14BFFE-A033-440D-A94F-31B406C0BFC2}" type="datetimeFigureOut">
              <a:rPr lang="en-US"/>
              <a:pPr>
                <a:defRPr/>
              </a:pPr>
              <a:t>3/13/2025</a:t>
            </a:fld>
            <a:endParaRPr lang="en-US"/>
          </a:p>
        </p:txBody>
      </p:sp>
      <p:sp>
        <p:nvSpPr>
          <p:cNvPr id="10" name="Footer Placeholder 4">
            <a:extLst>
              <a:ext uri="{FF2B5EF4-FFF2-40B4-BE49-F238E27FC236}">
                <a16:creationId xmlns:a16="http://schemas.microsoft.com/office/drawing/2014/main" id="{78D7CEFE-BF9C-488E-9FC6-0AD421780629}"/>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04B6B8A-AF18-43E7-A1C3-E56FEC7694B1}"/>
              </a:ext>
            </a:extLst>
          </p:cNvPr>
          <p:cNvSpPr>
            <a:spLocks noGrp="1"/>
          </p:cNvSpPr>
          <p:nvPr>
            <p:ph type="sldNum" sz="quarter" idx="12"/>
          </p:nvPr>
        </p:nvSpPr>
        <p:spPr/>
        <p:txBody>
          <a:bodyPr/>
          <a:lstStyle>
            <a:lvl1pPr>
              <a:defRPr/>
            </a:lvl1pPr>
          </a:lstStyle>
          <a:p>
            <a:pPr>
              <a:defRPr/>
            </a:pPr>
            <a:fld id="{E12008A3-9F83-4889-A9A6-3FCC114CF547}" type="slidenum">
              <a:rPr lang="en-US"/>
              <a:pPr>
                <a:defRPr/>
              </a:pPr>
              <a:t>‹#›</a:t>
            </a:fld>
            <a:endParaRPr lang="en-US"/>
          </a:p>
        </p:txBody>
      </p:sp>
    </p:spTree>
    <p:extLst>
      <p:ext uri="{BB962C8B-B14F-4D97-AF65-F5344CB8AC3E}">
        <p14:creationId xmlns:p14="http://schemas.microsoft.com/office/powerpoint/2010/main" val="63424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p:nvSpPr>
        <p:spPr>
          <a:xfrm>
            <a:off x="6995456" y="1116779"/>
            <a:ext cx="3329949" cy="1200329"/>
          </a:xfrm>
          <a:prstGeom prst="rect">
            <a:avLst/>
          </a:prstGeom>
          <a:noFill/>
        </p:spPr>
        <p:txBody>
          <a:bodyPr wrap="square" rtlCol="0">
            <a:spAutoFit/>
          </a:bodyPr>
          <a:lstStyle/>
          <a:p>
            <a:r>
              <a:rPr lang="en-US" sz="3600" b="1">
                <a:solidFill>
                  <a:schemeClr val="accent1"/>
                </a:solidFill>
                <a:cs typeface="Poppins" pitchFamily="2" charset="77"/>
              </a:rPr>
              <a:t>VISION STATEMENT</a:t>
            </a:r>
            <a:endParaRPr sz="3600" b="1">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p:nvSpPr>
        <p:spPr>
          <a:xfrm>
            <a:off x="6995455" y="489485"/>
            <a:ext cx="2783905" cy="246221"/>
          </a:xfrm>
          <a:prstGeom prst="rect">
            <a:avLst/>
          </a:prstGeom>
          <a:noFill/>
        </p:spPr>
        <p:txBody>
          <a:bodyPr wrap="square" rtlCol="0">
            <a:spAutoFit/>
          </a:bodyPr>
          <a:lstStyle/>
          <a:p>
            <a:r>
              <a:rPr lang="en-US" sz="10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p:nvSpPr>
        <p:spPr>
          <a:xfrm>
            <a:off x="6995456" y="2233521"/>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p:nvSpPr>
        <p:spPr>
          <a:xfrm>
            <a:off x="6995456" y="3663134"/>
            <a:ext cx="3521335" cy="1200329"/>
          </a:xfrm>
          <a:prstGeom prst="rect">
            <a:avLst/>
          </a:prstGeom>
          <a:noFill/>
        </p:spPr>
        <p:txBody>
          <a:bodyPr wrap="square" rtlCol="0">
            <a:spAutoFit/>
          </a:bodyPr>
          <a:lstStyle/>
          <a:p>
            <a:r>
              <a:rPr lang="en-US" sz="3600" b="1">
                <a:solidFill>
                  <a:schemeClr val="accent1"/>
                </a:solidFill>
                <a:cs typeface="Poppins" pitchFamily="2" charset="77"/>
              </a:rPr>
              <a:t>MISSION STATEMENT</a:t>
            </a:r>
            <a:endParaRPr sz="3600" b="1">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p:nvSpPr>
        <p:spPr>
          <a:xfrm>
            <a:off x="6995455" y="4863463"/>
            <a:ext cx="4361307" cy="1200329"/>
          </a:xfrm>
          <a:prstGeom prst="rect">
            <a:avLst/>
          </a:prstGeom>
          <a:noFill/>
        </p:spPr>
        <p:txBody>
          <a:bodyPr wrap="square" rtlCol="0">
            <a:spAutoFit/>
          </a:bodyPr>
          <a:lstStyle/>
          <a:p>
            <a:pPr>
              <a:lnSpc>
                <a:spcPct val="100000"/>
              </a:lnSpc>
            </a:pPr>
            <a:r>
              <a:rPr lang="en-US" sz="18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a:p>
        </p:txBody>
      </p:sp>
      <p:sp>
        <p:nvSpPr>
          <p:cNvPr id="13" name="Rounded Rectangle 1">
            <a:extLst>
              <a:ext uri="{FF2B5EF4-FFF2-40B4-BE49-F238E27FC236}">
                <a16:creationId xmlns:a16="http://schemas.microsoft.com/office/drawing/2014/main" id="{8F988948-AFAE-D24C-A371-DA26D197D481}"/>
              </a:ext>
            </a:extLst>
          </p:cNvPr>
          <p:cNvSpPr/>
          <p:nvPr/>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85789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73160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a:t>Name Here</a:t>
            </a:r>
            <a:endParaRPr lang="en-US"/>
          </a:p>
          <a:p>
            <a:r>
              <a:rPr lang="en-US" altLang="en-US">
                <a:cs typeface="Calibri"/>
              </a:rPr>
              <a:t>Title Here</a:t>
            </a:r>
          </a:p>
          <a:p>
            <a:r>
              <a:rPr lang="en-US" altLang="en-US">
                <a:cs typeface="Calibri"/>
              </a:rPr>
              <a:t>Office/Department Here</a:t>
            </a:r>
            <a:endParaRPr lang="en-US" altLang="en-US"/>
          </a:p>
          <a:p>
            <a:r>
              <a:rPr lang="en-US" altLang="en-US"/>
              <a:t>Date</a:t>
            </a:r>
            <a:endParaRPr lang="en-US">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a:t>SECTION TITLE GOES    </a:t>
            </a:r>
          </a:p>
          <a:p>
            <a:pPr lvl="0"/>
            <a:r>
              <a:rPr lang="en-US"/>
              <a:t>HERE</a:t>
            </a:r>
          </a:p>
        </p:txBody>
      </p:sp>
    </p:spTree>
    <p:extLst>
      <p:ext uri="{BB962C8B-B14F-4D97-AF65-F5344CB8AC3E}">
        <p14:creationId xmlns:p14="http://schemas.microsoft.com/office/powerpoint/2010/main" val="125478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283223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1806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276159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50666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69391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D57F1E4F-1CFF-5643-939E-217C01CDF565}"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522159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4" r:id="rId14"/>
    <p:sldLayoutId id="2147483752" r:id="rId15"/>
    <p:sldLayoutId id="2147483747" r:id="rId16"/>
    <p:sldLayoutId id="2147483748" r:id="rId17"/>
    <p:sldLayoutId id="2147483753" r:id="rId18"/>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rojectappleseed.org/open-house" TargetMode="External"/><Relationship Id="rId2" Type="http://schemas.openxmlformats.org/officeDocument/2006/relationships/hyperlink" Target="http://www.projectappleseed.org/letter-for-back-to-school"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projectappleseed.org/premium-toolbox" TargetMode="External"/><Relationship Id="rId2" Type="http://schemas.openxmlformats.org/officeDocument/2006/relationships/hyperlink" Target="http://www.projectappleseed.org/pledge" TargetMode="External"/><Relationship Id="rId1" Type="http://schemas.openxmlformats.org/officeDocument/2006/relationships/slideLayout" Target="../slideLayouts/slideLayout13.xml"/><Relationship Id="rId5" Type="http://schemas.openxmlformats.org/officeDocument/2006/relationships/hyperlink" Target="http://www.projectappleseed.org/independentsector" TargetMode="External"/><Relationship Id="rId4" Type="http://schemas.openxmlformats.org/officeDocument/2006/relationships/hyperlink" Target="http://www.projectappleseed.org/parent-teacher-confere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litetexas.org/resources-sl/implementing-structured-data-meetings-for-english-learners" TargetMode="External"/><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pages/responsepage.aspx?id=QC2yMGJzF0-DqSUwkntvZa9g9aYKfm5OsGt6-R_4VF5UQ1VaVk1NUE1VSVJMWjRDNTIxNFJERkhPUy4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3221624" y="4062244"/>
            <a:ext cx="5448126" cy="1060902"/>
          </a:xfrm>
        </p:spPr>
        <p:txBody>
          <a:bodyPr>
            <a:normAutofit fontScale="32500" lnSpcReduction="20000"/>
          </a:bodyPr>
          <a:lstStyle/>
          <a:p>
            <a:endParaRPr lang="en-US" dirty="0"/>
          </a:p>
          <a:p>
            <a:r>
              <a:rPr lang="en-US" sz="4800" dirty="0">
                <a:solidFill>
                  <a:schemeClr val="tx1"/>
                </a:solidFill>
                <a:cs typeface="Calibri"/>
              </a:rPr>
              <a:t>Thursday, March 13</a:t>
            </a:r>
            <a:endParaRPr lang="en-US" sz="4800" dirty="0">
              <a:solidFill>
                <a:schemeClr val="tx1"/>
              </a:solidFill>
            </a:endParaRPr>
          </a:p>
          <a:p>
            <a:r>
              <a:rPr lang="en-US" sz="4800" dirty="0">
                <a:solidFill>
                  <a:schemeClr val="tx1"/>
                </a:solidFill>
              </a:rPr>
              <a:t>5:30pm</a:t>
            </a:r>
            <a:endParaRPr lang="en-US" sz="4800" dirty="0">
              <a:solidFill>
                <a:schemeClr val="tx1"/>
              </a:solidFill>
              <a:cs typeface="Calibri"/>
            </a:endParaRPr>
          </a:p>
          <a:p>
            <a:pPr algn="ctr"/>
            <a:r>
              <a:rPr lang="en-US" sz="4800" dirty="0">
                <a:solidFill>
                  <a:schemeClr val="tx1"/>
                </a:solidFill>
              </a:rPr>
              <a:t>Westside Cafeteria</a:t>
            </a:r>
          </a:p>
        </p:txBody>
      </p:sp>
      <p:sp>
        <p:nvSpPr>
          <p:cNvPr id="2" name="Title 1"/>
          <p:cNvSpPr>
            <a:spLocks noGrp="1"/>
          </p:cNvSpPr>
          <p:nvPr>
            <p:ph type="title"/>
          </p:nvPr>
        </p:nvSpPr>
        <p:spPr>
          <a:xfrm>
            <a:off x="131852" y="3214649"/>
            <a:ext cx="12012298" cy="914400"/>
          </a:xfrm>
        </p:spPr>
        <p:txBody>
          <a:bodyPr>
            <a:normAutofit/>
          </a:bodyPr>
          <a:lstStyle/>
          <a:p>
            <a:r>
              <a:rPr lang="en-US" sz="2800" dirty="0">
                <a:solidFill>
                  <a:schemeClr val="tx1"/>
                </a:solidFill>
              </a:rPr>
              <a:t> Westside High School  </a:t>
            </a:r>
            <a:br>
              <a:rPr lang="en-US" sz="2800" dirty="0"/>
            </a:br>
            <a:r>
              <a:rPr lang="en-US" sz="2800" dirty="0">
                <a:ea typeface="+mj-lt"/>
                <a:cs typeface="+mj-lt"/>
              </a:rPr>
              <a:t> Title I </a:t>
            </a:r>
            <a:r>
              <a:rPr lang="en-US" sz="2800" dirty="0">
                <a:solidFill>
                  <a:schemeClr val="tx1"/>
                </a:solidFill>
              </a:rPr>
              <a:t>Input/Revision Meeting</a:t>
            </a:r>
            <a:endParaRPr lang="en-US" sz="2800" dirty="0">
              <a:solidFill>
                <a:schemeClr val="tx1"/>
              </a:solidFill>
              <a:cs typeface="Calibri"/>
            </a:endParaRPr>
          </a:p>
        </p:txBody>
      </p:sp>
      <p:pic>
        <p:nvPicPr>
          <p:cNvPr id="5" name="Picture 5" descr="A picture containing text, queen, sign, vector graphics&#10;&#10;Description automatically generated">
            <a:extLst>
              <a:ext uri="{FF2B5EF4-FFF2-40B4-BE49-F238E27FC236}">
                <a16:creationId xmlns:a16="http://schemas.microsoft.com/office/drawing/2014/main" id="{87B1BF47-B393-4204-95AE-B1D859D4F9A8}"/>
              </a:ext>
            </a:extLst>
          </p:cNvPr>
          <p:cNvPicPr>
            <a:picLocks noChangeAspect="1"/>
          </p:cNvPicPr>
          <p:nvPr/>
        </p:nvPicPr>
        <p:blipFill>
          <a:blip r:embed="rId2"/>
          <a:stretch>
            <a:fillRect/>
          </a:stretch>
        </p:blipFill>
        <p:spPr>
          <a:xfrm>
            <a:off x="788795" y="376612"/>
            <a:ext cx="1612761" cy="1583018"/>
          </a:xfrm>
          <a:prstGeom prst="rect">
            <a:avLst/>
          </a:prstGeom>
        </p:spPr>
      </p:pic>
      <p:pic>
        <p:nvPicPr>
          <p:cNvPr id="8" name="Picture 7">
            <a:extLst>
              <a:ext uri="{FF2B5EF4-FFF2-40B4-BE49-F238E27FC236}">
                <a16:creationId xmlns:a16="http://schemas.microsoft.com/office/drawing/2014/main" id="{258A4778-BF33-4080-A393-F775EE5784D4}"/>
              </a:ext>
            </a:extLst>
          </p:cNvPr>
          <p:cNvPicPr>
            <a:picLocks noChangeAspect="1"/>
          </p:cNvPicPr>
          <p:nvPr/>
        </p:nvPicPr>
        <p:blipFill>
          <a:blip r:embed="rId3"/>
          <a:stretch>
            <a:fillRect/>
          </a:stretch>
        </p:blipFill>
        <p:spPr>
          <a:xfrm>
            <a:off x="8680221" y="526897"/>
            <a:ext cx="2722984" cy="1432733"/>
          </a:xfrm>
          <a:prstGeom prst="rect">
            <a:avLst/>
          </a:prstGeom>
        </p:spPr>
      </p:pic>
    </p:spTree>
    <p:extLst>
      <p:ext uri="{BB962C8B-B14F-4D97-AF65-F5344CB8AC3E}">
        <p14:creationId xmlns:p14="http://schemas.microsoft.com/office/powerpoint/2010/main" val="396871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796463" cy="1320800"/>
          </a:xfrm>
        </p:spPr>
        <p:txBody>
          <a:bodyPr>
            <a:normAutofit/>
          </a:bodyPr>
          <a:lstStyle/>
          <a:p>
            <a:pPr algn="ctr"/>
            <a:r>
              <a:rPr lang="en-US" sz="3200" b="1">
                <a:solidFill>
                  <a:schemeClr val="tx1"/>
                </a:solidFill>
              </a:rPr>
              <a:t>SCHOOL Parent and Family Engagement Policy</a:t>
            </a:r>
          </a:p>
        </p:txBody>
      </p:sp>
      <p:sp>
        <p:nvSpPr>
          <p:cNvPr id="3" name="Content Placeholder 2"/>
          <p:cNvSpPr>
            <a:spLocks noGrp="1"/>
          </p:cNvSpPr>
          <p:nvPr>
            <p:ph idx="4294967295"/>
          </p:nvPr>
        </p:nvSpPr>
        <p:spPr>
          <a:xfrm>
            <a:off x="901873" y="1083501"/>
            <a:ext cx="10384077" cy="5110619"/>
          </a:xfrm>
        </p:spPr>
        <p:txBody>
          <a:bodyPr>
            <a:normAutofit lnSpcReduction="10000"/>
          </a:bodyPr>
          <a:lstStyle/>
          <a:p>
            <a:pPr marL="0" indent="0">
              <a:buNone/>
            </a:pPr>
            <a:endParaRPr lang="en-US" sz="2000">
              <a:solidFill>
                <a:schemeClr val="tx1"/>
              </a:solidFill>
            </a:endParaRPr>
          </a:p>
          <a:p>
            <a:pPr marL="0" indent="0">
              <a:buNone/>
            </a:pPr>
            <a:r>
              <a:rPr lang="en-US" b="1"/>
              <a:t>Title I Schools:</a:t>
            </a:r>
            <a:r>
              <a:rPr lang="en-US"/>
              <a:t> </a:t>
            </a:r>
          </a:p>
          <a:p>
            <a:pPr marL="0" indent="0">
              <a:buNone/>
            </a:pPr>
            <a:r>
              <a:rPr lang="en-US"/>
              <a:t>The school parents and family engagement policy must describe how the school will:</a:t>
            </a:r>
          </a:p>
          <a:p>
            <a:r>
              <a:rPr lang="en-US"/>
              <a:t>Convene an annual meeting, at a convenient time to which all parents of low-income students are invited and encouraged to attend, to </a:t>
            </a:r>
            <a:r>
              <a:rPr lang="en-US" u="sng">
                <a:hlinkClick r:id="rId2"/>
              </a:rPr>
              <a:t>inform parents</a:t>
            </a:r>
            <a:r>
              <a:rPr lang="en-US"/>
              <a:t> that their school receives Title I funds, that these funds come with requirements, and that parents have a right to be involved;</a:t>
            </a:r>
          </a:p>
          <a:p>
            <a:r>
              <a:rPr lang="en-US"/>
              <a:t>Offer a flexible number of engagement </a:t>
            </a:r>
            <a:r>
              <a:rPr lang="en-US" u="sng">
                <a:hlinkClick r:id="rId3"/>
              </a:rPr>
              <a:t>meetings</a:t>
            </a:r>
            <a:r>
              <a:rPr lang="en-US"/>
              <a:t> at convenient times for families (for which the school may provide transportation, child care, or home visits using Title I funds);</a:t>
            </a:r>
          </a:p>
          <a:p>
            <a:r>
              <a:rPr lang="en-US"/>
              <a:t>Provide parents and families with:​</a:t>
            </a:r>
          </a:p>
          <a:p>
            <a:pPr lvl="1"/>
            <a:r>
              <a:rPr lang="en-US"/>
              <a:t>Information about Title I-funded programs;</a:t>
            </a:r>
          </a:p>
          <a:p>
            <a:pPr lvl="1"/>
            <a:r>
              <a:rPr lang="en-US"/>
              <a:t>An explanation of the curriculum and achievement levels the school uses; and</a:t>
            </a:r>
          </a:p>
          <a:p>
            <a:pPr lvl="1"/>
            <a:r>
              <a:rPr lang="en-US"/>
              <a:t>If requested, opportunities for regular meetings to participate in decisions relating to the education of their student.</a:t>
            </a:r>
          </a:p>
          <a:p>
            <a:pPr algn="ctr"/>
            <a:endParaRPr lang="en-US"/>
          </a:p>
          <a:p>
            <a:endParaRPr lang="en-US"/>
          </a:p>
        </p:txBody>
      </p:sp>
      <p:sp>
        <p:nvSpPr>
          <p:cNvPr id="4" name="Text Placeholder 1">
            <a:extLst>
              <a:ext uri="{FF2B5EF4-FFF2-40B4-BE49-F238E27FC236}">
                <a16:creationId xmlns:a16="http://schemas.microsoft.com/office/drawing/2014/main" id="{E60AE952-A3E0-4F59-B473-361E03101D3F}"/>
              </a:ext>
            </a:extLst>
          </p:cNvPr>
          <p:cNvSpPr txBox="1">
            <a:spLocks/>
          </p:cNvSpPr>
          <p:nvPr/>
        </p:nvSpPr>
        <p:spPr>
          <a:xfrm>
            <a:off x="-2088" y="-194194"/>
            <a:ext cx="12192000" cy="1514994"/>
          </a:xfrm>
          <a:prstGeom prst="rect">
            <a:avLst/>
          </a:prstGeom>
          <a:solidFill>
            <a:schemeClr val="accent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solidFill>
                <a:schemeClr val="bg1"/>
              </a:solidFill>
              <a:cs typeface="Calibri"/>
            </a:endParaRPr>
          </a:p>
          <a:p>
            <a:pPr marL="0" indent="0" algn="ctr">
              <a:buNone/>
            </a:pPr>
            <a:r>
              <a:rPr lang="en-US" sz="3200" b="1">
                <a:solidFill>
                  <a:schemeClr val="bg1"/>
                </a:solidFill>
                <a:cs typeface="Calibri"/>
              </a:rPr>
              <a:t>SCHOOL PARENT AND FAMILY ENGAGEMENT POLICY</a:t>
            </a:r>
            <a:endParaRPr lang="en-US" sz="3200" b="1"/>
          </a:p>
          <a:p>
            <a:endParaRPr lang="en-US">
              <a:solidFill>
                <a:schemeClr val="bg1"/>
              </a:solidFill>
              <a:cs typeface="Calibri"/>
            </a:endParaRPr>
          </a:p>
        </p:txBody>
      </p:sp>
    </p:spTree>
    <p:extLst>
      <p:ext uri="{BB962C8B-B14F-4D97-AF65-F5344CB8AC3E}">
        <p14:creationId xmlns:p14="http://schemas.microsoft.com/office/powerpoint/2010/main" val="257955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8CAD4C-5E9C-4909-8B1A-1B331D39AD7B}"/>
              </a:ext>
            </a:extLst>
          </p:cNvPr>
          <p:cNvSpPr>
            <a:spLocks noGrp="1"/>
          </p:cNvSpPr>
          <p:nvPr>
            <p:ph type="body" sz="quarter" idx="13"/>
          </p:nvPr>
        </p:nvSpPr>
        <p:spPr/>
        <p:txBody>
          <a:bodyPr>
            <a:normAutofit/>
          </a:bodyPr>
          <a:lstStyle/>
          <a:p>
            <a:pPr marL="0" indent="0">
              <a:buNone/>
            </a:pPr>
            <a:r>
              <a:rPr lang="en-US" sz="4000"/>
              <a:t>School Parent and Family Engagement Policy Input </a:t>
            </a:r>
          </a:p>
        </p:txBody>
      </p:sp>
      <p:sp>
        <p:nvSpPr>
          <p:cNvPr id="4" name="TextBox 3">
            <a:extLst>
              <a:ext uri="{FF2B5EF4-FFF2-40B4-BE49-F238E27FC236}">
                <a16:creationId xmlns:a16="http://schemas.microsoft.com/office/drawing/2014/main" id="{8E9E33CD-756E-46CB-975A-E03B433DA0AF}"/>
              </a:ext>
            </a:extLst>
          </p:cNvPr>
          <p:cNvSpPr txBox="1"/>
          <p:nvPr/>
        </p:nvSpPr>
        <p:spPr>
          <a:xfrm>
            <a:off x="6946678" y="1701783"/>
            <a:ext cx="4222064" cy="954107"/>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sp>
        <p:nvSpPr>
          <p:cNvPr id="7" name="TextBox 6">
            <a:extLst>
              <a:ext uri="{FF2B5EF4-FFF2-40B4-BE49-F238E27FC236}">
                <a16:creationId xmlns:a16="http://schemas.microsoft.com/office/drawing/2014/main" id="{EF56254F-8844-46EE-A944-F9B88E79687F}"/>
              </a:ext>
            </a:extLst>
          </p:cNvPr>
          <p:cNvSpPr txBox="1"/>
          <p:nvPr/>
        </p:nvSpPr>
        <p:spPr>
          <a:xfrm>
            <a:off x="3264877" y="1054391"/>
            <a:ext cx="6147148" cy="369332"/>
          </a:xfrm>
          <a:prstGeom prst="rect">
            <a:avLst/>
          </a:prstGeom>
          <a:noFill/>
        </p:spPr>
        <p:txBody>
          <a:bodyPr wrap="square">
            <a:spAutoFit/>
          </a:bodyPr>
          <a:lstStyle/>
          <a:p>
            <a:pPr marL="0" indent="0">
              <a:buNone/>
            </a:pPr>
            <a:r>
              <a:rPr lang="en-US" sz="1800" dirty="0">
                <a:solidFill>
                  <a:srgbClr val="FF0000"/>
                </a:solidFill>
              </a:rPr>
              <a:t>Can be found on the School Webpage : Parents, Title I</a:t>
            </a:r>
          </a:p>
        </p:txBody>
      </p:sp>
      <p:pic>
        <p:nvPicPr>
          <p:cNvPr id="3" name="Picture 2">
            <a:extLst>
              <a:ext uri="{FF2B5EF4-FFF2-40B4-BE49-F238E27FC236}">
                <a16:creationId xmlns:a16="http://schemas.microsoft.com/office/drawing/2014/main" id="{02C44E0E-DE82-4DDB-B1B4-A629B1FABAD4}"/>
              </a:ext>
            </a:extLst>
          </p:cNvPr>
          <p:cNvPicPr>
            <a:picLocks noChangeAspect="1"/>
          </p:cNvPicPr>
          <p:nvPr/>
        </p:nvPicPr>
        <p:blipFill>
          <a:blip r:embed="rId2"/>
          <a:stretch>
            <a:fillRect/>
          </a:stretch>
        </p:blipFill>
        <p:spPr>
          <a:xfrm>
            <a:off x="751081" y="1701783"/>
            <a:ext cx="6195597" cy="4625741"/>
          </a:xfrm>
          <a:prstGeom prst="rect">
            <a:avLst/>
          </a:prstGeom>
        </p:spPr>
      </p:pic>
    </p:spTree>
    <p:extLst>
      <p:ext uri="{BB962C8B-B14F-4D97-AF65-F5344CB8AC3E}">
        <p14:creationId xmlns:p14="http://schemas.microsoft.com/office/powerpoint/2010/main" val="279483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587331" y="1256550"/>
            <a:ext cx="10516050" cy="5031516"/>
          </a:xfrm>
        </p:spPr>
        <p:txBody>
          <a:bodyPr>
            <a:normAutofit/>
          </a:bodyPr>
          <a:lstStyle/>
          <a:p>
            <a:r>
              <a:rPr lang="en-US" b="1"/>
              <a:t>Jointly develop with parents and stakeholders- a </a:t>
            </a:r>
            <a:r>
              <a:rPr lang="en-US" b="1" u="sng">
                <a:hlinkClick r:id="rId2"/>
              </a:rPr>
              <a:t>school-parent compact</a:t>
            </a:r>
            <a:r>
              <a:rPr lang="en-US" b="1"/>
              <a:t> that outlines how families, school, staff and students will share the responsibility for improved student academic achievement and develop a partnership to help students achieve state standards.</a:t>
            </a:r>
            <a:endParaRPr lang="en-US"/>
          </a:p>
          <a:p>
            <a:pPr lvl="1"/>
            <a:r>
              <a:rPr lang="en-US" b="1"/>
              <a:t>The compact must: </a:t>
            </a:r>
            <a:endParaRPr lang="en-US"/>
          </a:p>
          <a:p>
            <a:pPr lvl="2"/>
            <a:r>
              <a:rPr lang="en-US"/>
              <a:t>Describe the school's responsibility to provide high-quality curriculum and instruction in a supportive and effective learning environment that enables students to meet the academic achievement standards, and the ways in which each parent will be responsible for supporting learning, including volunteering in their child’s classroom, and participating in decisions relating to the education of their children;</a:t>
            </a:r>
          </a:p>
          <a:p>
            <a:pPr lvl="2"/>
            <a:r>
              <a:rPr lang="en-US"/>
              <a:t>Address the importance of </a:t>
            </a:r>
            <a:r>
              <a:rPr lang="en-US" u="sng">
                <a:hlinkClick r:id="rId3"/>
              </a:rPr>
              <a:t>communication between families and staff</a:t>
            </a:r>
            <a:r>
              <a:rPr lang="en-US"/>
              <a:t> through, at a minimum:</a:t>
            </a:r>
          </a:p>
          <a:p>
            <a:pPr lvl="3"/>
            <a:r>
              <a:rPr lang="en-US" u="sng">
                <a:hlinkClick r:id="rId4"/>
              </a:rPr>
              <a:t>parent-teacher conferences</a:t>
            </a:r>
            <a:r>
              <a:rPr lang="en-US"/>
              <a:t> in elementary schools, at least annually, during which the compact will be discussed as the compact relates to the individual child's achievement;</a:t>
            </a:r>
          </a:p>
          <a:p>
            <a:pPr lvl="3"/>
            <a:r>
              <a:rPr lang="en-US"/>
              <a:t>frequent reports to parents on their children's progress; and</a:t>
            </a:r>
          </a:p>
          <a:p>
            <a:pPr lvl="3"/>
            <a:r>
              <a:rPr lang="en-US"/>
              <a:t>opportunities to </a:t>
            </a:r>
            <a:r>
              <a:rPr lang="en-US" u="sng">
                <a:hlinkClick r:id="rId5"/>
              </a:rPr>
              <a:t>volunteer</a:t>
            </a:r>
            <a:r>
              <a:rPr lang="en-US"/>
              <a:t> in or observe their child's class</a:t>
            </a:r>
          </a:p>
          <a:p>
            <a:pPr lvl="2"/>
            <a:r>
              <a:rPr lang="en-US" u="sng">
                <a:hlinkClick r:id="rId3"/>
              </a:rPr>
              <a:t>Ensure regular two-way meaningful communication</a:t>
            </a:r>
            <a:r>
              <a:rPr lang="en-US"/>
              <a:t> between family members and school staff in a language they understand. </a:t>
            </a:r>
          </a:p>
          <a:p>
            <a:endParaRPr lang="en-US"/>
          </a:p>
        </p:txBody>
      </p:sp>
      <p:sp>
        <p:nvSpPr>
          <p:cNvPr id="4" name="Text Placeholder 1">
            <a:extLst>
              <a:ext uri="{FF2B5EF4-FFF2-40B4-BE49-F238E27FC236}">
                <a16:creationId xmlns:a16="http://schemas.microsoft.com/office/drawing/2014/main" id="{765737C9-E6A2-4F32-B767-48ACC77CAFE2}"/>
              </a:ext>
            </a:extLst>
          </p:cNvPr>
          <p:cNvSpPr txBox="1">
            <a:spLocks/>
          </p:cNvSpPr>
          <p:nvPr/>
        </p:nvSpPr>
        <p:spPr>
          <a:xfrm>
            <a:off x="0" y="-53477"/>
            <a:ext cx="12192000" cy="1246821"/>
          </a:xfrm>
          <a:prstGeom prst="rect">
            <a:avLst/>
          </a:prstGeom>
          <a:solidFill>
            <a:schemeClr val="accent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rPr>
              <a:t>SCHOOL-PARENT COMPACT</a:t>
            </a:r>
            <a:endParaRPr lang="en-US">
              <a:solidFill>
                <a:schemeClr val="bg1"/>
              </a:solidFill>
              <a:cs typeface="Calibri"/>
            </a:endParaRPr>
          </a:p>
        </p:txBody>
      </p:sp>
    </p:spTree>
    <p:extLst>
      <p:ext uri="{BB962C8B-B14F-4D97-AF65-F5344CB8AC3E}">
        <p14:creationId xmlns:p14="http://schemas.microsoft.com/office/powerpoint/2010/main" val="421813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0539D-1F87-49CC-8912-780A428B70AC}"/>
              </a:ext>
            </a:extLst>
          </p:cNvPr>
          <p:cNvSpPr>
            <a:spLocks noGrp="1"/>
          </p:cNvSpPr>
          <p:nvPr>
            <p:ph type="body" sz="quarter" idx="13"/>
          </p:nvPr>
        </p:nvSpPr>
        <p:spPr/>
        <p:txBody>
          <a:bodyPr>
            <a:normAutofit/>
          </a:bodyPr>
          <a:lstStyle/>
          <a:p>
            <a:pPr marL="0" indent="0">
              <a:buNone/>
            </a:pPr>
            <a:r>
              <a:rPr lang="en-US" sz="4000"/>
              <a:t>School-Parent Compact Input</a:t>
            </a:r>
            <a:endParaRPr lang="en-US" sz="4000">
              <a:solidFill>
                <a:srgbClr val="FF0000"/>
              </a:solidFill>
            </a:endParaRPr>
          </a:p>
        </p:txBody>
      </p:sp>
      <p:sp>
        <p:nvSpPr>
          <p:cNvPr id="7" name="TextBox 6">
            <a:extLst>
              <a:ext uri="{FF2B5EF4-FFF2-40B4-BE49-F238E27FC236}">
                <a16:creationId xmlns:a16="http://schemas.microsoft.com/office/drawing/2014/main" id="{E32F5DC8-9C6F-4F76-921F-AAB2B20D03F5}"/>
              </a:ext>
            </a:extLst>
          </p:cNvPr>
          <p:cNvSpPr txBox="1"/>
          <p:nvPr/>
        </p:nvSpPr>
        <p:spPr>
          <a:xfrm>
            <a:off x="3144755" y="1053298"/>
            <a:ext cx="6147148" cy="400110"/>
          </a:xfrm>
          <a:prstGeom prst="rect">
            <a:avLst/>
          </a:prstGeom>
          <a:noFill/>
        </p:spPr>
        <p:txBody>
          <a:bodyPr wrap="square">
            <a:spAutoFit/>
          </a:bodyPr>
          <a:lstStyle/>
          <a:p>
            <a:r>
              <a:rPr lang="en-US" sz="2000" dirty="0">
                <a:solidFill>
                  <a:srgbClr val="FF0000"/>
                </a:solidFill>
              </a:rPr>
              <a:t>Can be found on your School Webpage : Parents, Title I</a:t>
            </a:r>
            <a:endParaRPr lang="en-US" sz="2000" dirty="0"/>
          </a:p>
        </p:txBody>
      </p:sp>
      <p:sp>
        <p:nvSpPr>
          <p:cNvPr id="3" name="TextBox 2">
            <a:extLst>
              <a:ext uri="{FF2B5EF4-FFF2-40B4-BE49-F238E27FC236}">
                <a16:creationId xmlns:a16="http://schemas.microsoft.com/office/drawing/2014/main" id="{FB4CF19C-6891-4D57-ABAB-6DEFAA164CFF}"/>
              </a:ext>
            </a:extLst>
          </p:cNvPr>
          <p:cNvSpPr txBox="1"/>
          <p:nvPr/>
        </p:nvSpPr>
        <p:spPr>
          <a:xfrm>
            <a:off x="6628349" y="1780033"/>
            <a:ext cx="5020212" cy="523220"/>
          </a:xfrm>
          <a:prstGeom prst="rect">
            <a:avLst/>
          </a:prstGeom>
          <a:noFill/>
        </p:spPr>
        <p:txBody>
          <a:bodyPr wrap="square" lIns="91440" tIns="45720" rIns="91440" bIns="45720" rtlCol="0" anchor="t">
            <a:spAutoFit/>
          </a:bodyPr>
          <a:lstStyle/>
          <a:p>
            <a:r>
              <a:rPr lang="en-US" sz="2800" b="1" dirty="0"/>
              <a:t>What changes do you suggest?</a:t>
            </a:r>
            <a:endParaRPr lang="en-US" sz="2800" b="1" dirty="0">
              <a:cs typeface="Calibri"/>
            </a:endParaRPr>
          </a:p>
        </p:txBody>
      </p:sp>
      <p:pic>
        <p:nvPicPr>
          <p:cNvPr id="5" name="Picture 4">
            <a:extLst>
              <a:ext uri="{FF2B5EF4-FFF2-40B4-BE49-F238E27FC236}">
                <a16:creationId xmlns:a16="http://schemas.microsoft.com/office/drawing/2014/main" id="{712121D4-2347-4811-B482-E4BF4608F616}"/>
              </a:ext>
            </a:extLst>
          </p:cNvPr>
          <p:cNvPicPr>
            <a:picLocks noChangeAspect="1"/>
          </p:cNvPicPr>
          <p:nvPr/>
        </p:nvPicPr>
        <p:blipFill>
          <a:blip r:embed="rId2"/>
          <a:stretch>
            <a:fillRect/>
          </a:stretch>
        </p:blipFill>
        <p:spPr>
          <a:xfrm>
            <a:off x="6218329" y="2568292"/>
            <a:ext cx="5768840" cy="4305673"/>
          </a:xfrm>
          <a:prstGeom prst="rect">
            <a:avLst/>
          </a:prstGeom>
        </p:spPr>
      </p:pic>
      <p:pic>
        <p:nvPicPr>
          <p:cNvPr id="12" name="Picture 11">
            <a:extLst>
              <a:ext uri="{FF2B5EF4-FFF2-40B4-BE49-F238E27FC236}">
                <a16:creationId xmlns:a16="http://schemas.microsoft.com/office/drawing/2014/main" id="{56E6D893-D476-4C1E-90C0-BD986888ECB9}"/>
              </a:ext>
            </a:extLst>
          </p:cNvPr>
          <p:cNvPicPr>
            <a:picLocks noChangeAspect="1"/>
          </p:cNvPicPr>
          <p:nvPr/>
        </p:nvPicPr>
        <p:blipFill>
          <a:blip r:embed="rId3"/>
          <a:stretch>
            <a:fillRect/>
          </a:stretch>
        </p:blipFill>
        <p:spPr>
          <a:xfrm>
            <a:off x="449489" y="1700716"/>
            <a:ext cx="5768840" cy="4359018"/>
          </a:xfrm>
          <a:prstGeom prst="rect">
            <a:avLst/>
          </a:prstGeom>
        </p:spPr>
      </p:pic>
    </p:spTree>
    <p:extLst>
      <p:ext uri="{BB962C8B-B14F-4D97-AF65-F5344CB8AC3E}">
        <p14:creationId xmlns:p14="http://schemas.microsoft.com/office/powerpoint/2010/main" val="39109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1432" y="2573"/>
            <a:ext cx="12192000" cy="1614779"/>
          </a:xfrm>
        </p:spPr>
        <p:style>
          <a:lnRef idx="1">
            <a:schemeClr val="accent1"/>
          </a:lnRef>
          <a:fillRef idx="3">
            <a:schemeClr val="accent1"/>
          </a:fillRef>
          <a:effectRef idx="2">
            <a:schemeClr val="accent1"/>
          </a:effectRef>
          <a:fontRef idx="minor">
            <a:schemeClr val="lt1"/>
          </a:fontRef>
        </p:style>
        <p:txBody>
          <a:bodyPr>
            <a:normAutofit/>
          </a:bodyPr>
          <a:lstStyle/>
          <a:p>
            <a:endParaRPr lang="en-US" sz="4000">
              <a:solidFill>
                <a:schemeClr val="bg1"/>
              </a:solidFill>
              <a:cs typeface="Calibri"/>
            </a:endParaRPr>
          </a:p>
          <a:p>
            <a:r>
              <a:rPr lang="en-US" sz="4000">
                <a:solidFill>
                  <a:schemeClr val="bg1"/>
                </a:solidFill>
                <a:cs typeface="Calibri"/>
              </a:rPr>
              <a:t>Building Staff Capacity</a:t>
            </a:r>
            <a:endParaRPr lang="en-US">
              <a:solidFill>
                <a:schemeClr val="bg1"/>
              </a:solidFill>
              <a:cs typeface="Calibri"/>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7" name="Picture 7">
            <a:extLst>
              <a:ext uri="{FF2B5EF4-FFF2-40B4-BE49-F238E27FC236}">
                <a16:creationId xmlns:a16="http://schemas.microsoft.com/office/drawing/2014/main" id="{C5CBA782-6202-4474-AECB-BE01A4587CE2}"/>
              </a:ext>
            </a:extLst>
          </p:cNvPr>
          <p:cNvPicPr>
            <a:picLocks noChangeAspect="1"/>
          </p:cNvPicPr>
          <p:nvPr/>
        </p:nvPicPr>
        <p:blipFill rotWithShape="1">
          <a:blip r:embed="rId3"/>
          <a:srcRect l="3790" t="40120" r="-583" b="1497"/>
          <a:stretch/>
        </p:blipFill>
        <p:spPr>
          <a:xfrm>
            <a:off x="568856" y="148506"/>
            <a:ext cx="2205586" cy="1294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E9ABFD0-5802-46BF-A468-B52DF1465969}"/>
              </a:ext>
            </a:extLst>
          </p:cNvPr>
          <p:cNvSpPr txBox="1"/>
          <p:nvPr/>
        </p:nvSpPr>
        <p:spPr>
          <a:xfrm>
            <a:off x="483848" y="2576755"/>
            <a:ext cx="116270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mn-lt"/>
                <a:cs typeface="+mn-lt"/>
              </a:rPr>
              <a:t>Federal law also requires that Title I schools are to educate and train teachers, specialized instructional support staff, principals, other school leaders, and other staff in how to best develop partnerships with families. </a:t>
            </a:r>
            <a:endParaRPr lang="en-US" sz="4400">
              <a:cs typeface="Calibri"/>
            </a:endParaRPr>
          </a:p>
        </p:txBody>
      </p:sp>
    </p:spTree>
    <p:extLst>
      <p:ext uri="{BB962C8B-B14F-4D97-AF65-F5344CB8AC3E}">
        <p14:creationId xmlns:p14="http://schemas.microsoft.com/office/powerpoint/2010/main" val="300940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F3CB-7CB9-1BA7-3632-FB4143073C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E15AC-A42A-8C41-F2B9-3710D41769F3}"/>
              </a:ext>
            </a:extLst>
          </p:cNvPr>
          <p:cNvSpPr>
            <a:spLocks noGrp="1"/>
          </p:cNvSpPr>
          <p:nvPr>
            <p:ph type="body" sz="quarter" idx="13"/>
          </p:nvPr>
        </p:nvSpPr>
        <p:spPr/>
        <p:txBody>
          <a:bodyPr>
            <a:normAutofit/>
          </a:bodyPr>
          <a:lstStyle/>
          <a:p>
            <a:r>
              <a:rPr lang="en-US" sz="4000"/>
              <a:t>Building Capacity</a:t>
            </a:r>
            <a:endParaRPr lang="en-US"/>
          </a:p>
        </p:txBody>
      </p:sp>
      <p:sp>
        <p:nvSpPr>
          <p:cNvPr id="9" name="TextBox 8">
            <a:extLst>
              <a:ext uri="{FF2B5EF4-FFF2-40B4-BE49-F238E27FC236}">
                <a16:creationId xmlns:a16="http://schemas.microsoft.com/office/drawing/2014/main" id="{8200A67A-C1CD-6A84-1EC6-216AE5A556CB}"/>
              </a:ext>
            </a:extLst>
          </p:cNvPr>
          <p:cNvSpPr txBox="1"/>
          <p:nvPr/>
        </p:nvSpPr>
        <p:spPr>
          <a:xfrm>
            <a:off x="273847" y="2325908"/>
            <a:ext cx="11972051" cy="523220"/>
          </a:xfrm>
          <a:prstGeom prst="rect">
            <a:avLst/>
          </a:prstGeom>
          <a:noFill/>
        </p:spPr>
        <p:txBody>
          <a:bodyPr wrap="square" lIns="91440" tIns="45720" rIns="91440" bIns="45720" anchor="t">
            <a:spAutoFit/>
          </a:bodyPr>
          <a:lstStyle/>
          <a:p>
            <a:r>
              <a:rPr lang="en-US" sz="2800" b="1">
                <a:ea typeface="Calibri"/>
                <a:cs typeface="Calibri"/>
              </a:rPr>
              <a:t>  What suggestions do you have to train teachers and school staff?</a:t>
            </a:r>
          </a:p>
        </p:txBody>
      </p:sp>
      <p:pic>
        <p:nvPicPr>
          <p:cNvPr id="3" name="Picture 2" descr="A group of people sitting at a table&#10;&#10;Description automatically generated">
            <a:extLst>
              <a:ext uri="{FF2B5EF4-FFF2-40B4-BE49-F238E27FC236}">
                <a16:creationId xmlns:a16="http://schemas.microsoft.com/office/drawing/2014/main" id="{C02752FB-C214-EF3D-268D-6D8B02D673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67538" y="2985721"/>
            <a:ext cx="6350000" cy="3333750"/>
          </a:xfrm>
          <a:prstGeom prst="rect">
            <a:avLst/>
          </a:prstGeom>
        </p:spPr>
      </p:pic>
    </p:spTree>
    <p:extLst>
      <p:ext uri="{BB962C8B-B14F-4D97-AF65-F5344CB8AC3E}">
        <p14:creationId xmlns:p14="http://schemas.microsoft.com/office/powerpoint/2010/main" val="54999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473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800">
              <a:solidFill>
                <a:schemeClr val="bg1"/>
              </a:solidFill>
              <a:cs typeface="Calibri"/>
            </a:endParaRPr>
          </a:p>
          <a:p>
            <a:r>
              <a:rPr lang="en-US" sz="4800">
                <a:solidFill>
                  <a:schemeClr val="bg1"/>
                </a:solidFill>
                <a:cs typeface="Calibri"/>
              </a:rPr>
              <a:t>TITLE I FUNDS</a:t>
            </a:r>
            <a:endParaRPr lang="en-US" sz="480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pic>
        <p:nvPicPr>
          <p:cNvPr id="8" name="Picture 9" descr="A picture containing text, sign, clipart&#10;&#10;Description automatically generated">
            <a:extLst>
              <a:ext uri="{FF2B5EF4-FFF2-40B4-BE49-F238E27FC236}">
                <a16:creationId xmlns:a16="http://schemas.microsoft.com/office/drawing/2014/main" id="{EE0F1183-4F44-4FB8-8ED4-E136521D0C3A}"/>
              </a:ext>
            </a:extLst>
          </p:cNvPr>
          <p:cNvPicPr>
            <a:picLocks noChangeAspect="1"/>
          </p:cNvPicPr>
          <p:nvPr/>
        </p:nvPicPr>
        <p:blipFill>
          <a:blip r:embed="rId3"/>
          <a:stretch>
            <a:fillRect/>
          </a:stretch>
        </p:blipFill>
        <p:spPr>
          <a:xfrm>
            <a:off x="496160" y="258206"/>
            <a:ext cx="1066800" cy="1000125"/>
          </a:xfrm>
          <a:prstGeom prst="rect">
            <a:avLst/>
          </a:prstGeom>
        </p:spPr>
      </p:pic>
      <p:sp>
        <p:nvSpPr>
          <p:cNvPr id="10" name="Content Placeholder 1">
            <a:extLst>
              <a:ext uri="{FF2B5EF4-FFF2-40B4-BE49-F238E27FC236}">
                <a16:creationId xmlns:a16="http://schemas.microsoft.com/office/drawing/2014/main" id="{6A9260F4-029D-442C-B57D-E701A92BDF0A}"/>
              </a:ext>
            </a:extLst>
          </p:cNvPr>
          <p:cNvSpPr txBox="1">
            <a:spLocks/>
          </p:cNvSpPr>
          <p:nvPr/>
        </p:nvSpPr>
        <p:spPr>
          <a:xfrm>
            <a:off x="477252" y="1777285"/>
            <a:ext cx="10515600" cy="4335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Title I Parent and Family Engagement Set Aside:</a:t>
            </a:r>
          </a:p>
          <a:p>
            <a:pPr marL="0" indent="0">
              <a:buNone/>
            </a:pPr>
            <a:r>
              <a:rPr lang="en-US" dirty="0"/>
              <a:t> </a:t>
            </a:r>
            <a:r>
              <a:rPr lang="en-US" sz="2800" dirty="0"/>
              <a:t>Each district receiving more than $500,000  in Title I Part A Funds is required to reserve </a:t>
            </a:r>
            <a:r>
              <a:rPr lang="en-US" sz="2800" b="1" dirty="0"/>
              <a:t>at least one percent</a:t>
            </a:r>
            <a:r>
              <a:rPr lang="en-US" sz="2800" dirty="0"/>
              <a:t> of its Title I funds to carry out parent and family engagement activities, including those described in the written policy section below. </a:t>
            </a:r>
            <a:r>
              <a:rPr lang="en-US" sz="2800" b="1" dirty="0"/>
              <a:t>Ninety (90) percent</a:t>
            </a:r>
            <a:r>
              <a:rPr lang="en-US" sz="2800" dirty="0"/>
              <a:t> of these “set-aside” funds must be distributed to schools, with priority given to “high-need” schools. The law further requires that parents and family members of students </a:t>
            </a:r>
            <a:r>
              <a:rPr lang="en-US" sz="2800" b="1" dirty="0"/>
              <a:t>must</a:t>
            </a:r>
            <a:r>
              <a:rPr lang="en-US" sz="2800" dirty="0"/>
              <a:t> be included in decisions regarding how these engagement funds are spent.</a:t>
            </a:r>
            <a:endParaRPr lang="en-US" sz="2800" dirty="0">
              <a:cs typeface="Calibri"/>
            </a:endParaRPr>
          </a:p>
          <a:p>
            <a:pPr marL="0" indent="0">
              <a:buNone/>
            </a:pPr>
            <a:endParaRPr lang="en-US" dirty="0"/>
          </a:p>
        </p:txBody>
      </p:sp>
    </p:spTree>
    <p:extLst>
      <p:ext uri="{BB962C8B-B14F-4D97-AF65-F5344CB8AC3E}">
        <p14:creationId xmlns:p14="http://schemas.microsoft.com/office/powerpoint/2010/main" val="413485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Title 1 Parent and Family Engagement Funds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703038" y="1954568"/>
            <a:ext cx="9594761" cy="1754326"/>
          </a:xfrm>
          <a:prstGeom prst="rect">
            <a:avLst/>
          </a:prstGeom>
          <a:noFill/>
        </p:spPr>
        <p:txBody>
          <a:bodyPr wrap="square" lIns="91440" tIns="45720" rIns="91440" bIns="45720" rtlCol="0" anchor="t">
            <a:spAutoFit/>
          </a:bodyPr>
          <a:lstStyle/>
          <a:p>
            <a:endParaRPr lang="en-US" dirty="0"/>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509AE5C7-1042-46AB-B099-163BB66D7F35}"/>
              </a:ext>
            </a:extLst>
          </p:cNvPr>
          <p:cNvSpPr txBox="1"/>
          <p:nvPr/>
        </p:nvSpPr>
        <p:spPr>
          <a:xfrm>
            <a:off x="703038" y="2019042"/>
            <a:ext cx="10047020" cy="830997"/>
          </a:xfrm>
          <a:prstGeom prst="rect">
            <a:avLst/>
          </a:prstGeom>
          <a:noFill/>
        </p:spPr>
        <p:txBody>
          <a:bodyPr wrap="square">
            <a:spAutoFit/>
          </a:bodyPr>
          <a:lstStyle/>
          <a:p>
            <a:pPr marL="0" indent="0">
              <a:buNone/>
            </a:pPr>
            <a:r>
              <a:rPr lang="en-US" sz="2400" dirty="0">
                <a:solidFill>
                  <a:schemeClr val="tx1"/>
                </a:solidFill>
              </a:rPr>
              <a:t>What are some suggestions for the use of Parent and Family Engagement Funds?</a:t>
            </a:r>
          </a:p>
        </p:txBody>
      </p:sp>
    </p:spTree>
    <p:extLst>
      <p:ext uri="{BB962C8B-B14F-4D97-AF65-F5344CB8AC3E}">
        <p14:creationId xmlns:p14="http://schemas.microsoft.com/office/powerpoint/2010/main" val="54786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10047-D705-4149-B05A-14BEDF1DD86B}"/>
              </a:ext>
            </a:extLst>
          </p:cNvPr>
          <p:cNvSpPr>
            <a:spLocks noGrp="1"/>
          </p:cNvSpPr>
          <p:nvPr>
            <p:ph type="body" sz="quarter" idx="13"/>
          </p:nvPr>
        </p:nvSpPr>
        <p:spPr/>
        <p:txBody>
          <a:bodyPr/>
          <a:lstStyle/>
          <a:p>
            <a:r>
              <a:rPr lang="en-US"/>
              <a:t>School Improvement Plan</a:t>
            </a:r>
          </a:p>
        </p:txBody>
      </p:sp>
      <p:sp>
        <p:nvSpPr>
          <p:cNvPr id="3" name="Title 2">
            <a:extLst>
              <a:ext uri="{FF2B5EF4-FFF2-40B4-BE49-F238E27FC236}">
                <a16:creationId xmlns:a16="http://schemas.microsoft.com/office/drawing/2014/main" id="{3AB7BE2A-03D9-4E11-8D7E-AE82E321CC8F}"/>
              </a:ext>
            </a:extLst>
          </p:cNvPr>
          <p:cNvSpPr>
            <a:spLocks noGrp="1"/>
          </p:cNvSpPr>
          <p:nvPr>
            <p:ph type="title"/>
          </p:nvPr>
        </p:nvSpPr>
        <p:spPr>
          <a:xfrm>
            <a:off x="838200" y="1676400"/>
            <a:ext cx="10515600" cy="4462272"/>
          </a:xfrm>
        </p:spPr>
        <p:txBody>
          <a:bodyPr>
            <a:normAutofit fontScale="90000"/>
          </a:bodyPr>
          <a:lstStyle/>
          <a:p>
            <a:r>
              <a:rPr lang="en-US" b="0" dirty="0">
                <a:solidFill>
                  <a:schemeClr val="tx1"/>
                </a:solidFill>
              </a:rPr>
              <a:t>Westside High School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a:t>
            </a:r>
            <a:endParaRPr lang="en-US" b="0" dirty="0">
              <a:solidFill>
                <a:schemeClr val="tx1"/>
              </a:solidFill>
              <a:cs typeface="Calibri"/>
            </a:endParaRPr>
          </a:p>
        </p:txBody>
      </p:sp>
    </p:spTree>
    <p:extLst>
      <p:ext uri="{BB962C8B-B14F-4D97-AF65-F5344CB8AC3E}">
        <p14:creationId xmlns:p14="http://schemas.microsoft.com/office/powerpoint/2010/main" val="3079465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BEF8E-9C7D-41B5-B644-4B4DD932D16C}"/>
              </a:ext>
            </a:extLst>
          </p:cNvPr>
          <p:cNvSpPr>
            <a:spLocks noGrp="1"/>
          </p:cNvSpPr>
          <p:nvPr>
            <p:ph type="body" sz="quarter" idx="13"/>
          </p:nvPr>
        </p:nvSpPr>
        <p:spPr/>
        <p:txBody>
          <a:bodyPr>
            <a:normAutofit/>
          </a:bodyPr>
          <a:lstStyle/>
          <a:p>
            <a:pPr marL="0" indent="0">
              <a:buNone/>
            </a:pPr>
            <a:r>
              <a:rPr lang="en-US" sz="4000">
                <a:solidFill>
                  <a:schemeClr val="bg1"/>
                </a:solidFill>
              </a:rPr>
              <a:t>School Improvement Plan Input</a:t>
            </a:r>
          </a:p>
        </p:txBody>
      </p:sp>
      <p:sp>
        <p:nvSpPr>
          <p:cNvPr id="4" name="TextBox 3">
            <a:extLst>
              <a:ext uri="{FF2B5EF4-FFF2-40B4-BE49-F238E27FC236}">
                <a16:creationId xmlns:a16="http://schemas.microsoft.com/office/drawing/2014/main" id="{53FD5FB6-8E04-463B-83A3-66AF08BAF530}"/>
              </a:ext>
            </a:extLst>
          </p:cNvPr>
          <p:cNvSpPr txBox="1"/>
          <p:nvPr/>
        </p:nvSpPr>
        <p:spPr>
          <a:xfrm>
            <a:off x="501592" y="1715321"/>
            <a:ext cx="9594761" cy="4154984"/>
          </a:xfrm>
          <a:prstGeom prst="rect">
            <a:avLst/>
          </a:prstGeom>
          <a:noFill/>
        </p:spPr>
        <p:txBody>
          <a:bodyPr wrap="square" lIns="91440" tIns="45720" rIns="91440" bIns="45720" rtlCol="0" anchor="t">
            <a:spAutoFit/>
          </a:bodyPr>
          <a:lstStyle/>
          <a:p>
            <a:r>
              <a:rPr lang="en-US" sz="2400" b="1" dirty="0"/>
              <a:t>School Goals:</a:t>
            </a:r>
          </a:p>
          <a:p>
            <a:pPr marL="457200" indent="-457200">
              <a:buAutoNum type="arabicPeriod"/>
            </a:pPr>
            <a:r>
              <a:rPr lang="en-US" sz="2400" b="1" dirty="0"/>
              <a:t>By May 2025, WHS will increase students scoring in the Developing Learner category and above on End of Course tests by implementing corrective instructional strategies and assessment strategies.</a:t>
            </a:r>
          </a:p>
          <a:p>
            <a:pPr marL="457200" indent="-457200">
              <a:buAutoNum type="arabicPeriod"/>
            </a:pPr>
            <a:r>
              <a:rPr lang="en-US" sz="2400" b="1" dirty="0"/>
              <a:t>By May 2025, WHS will increase percentage of students scoring 3 or higher per AP exams.</a:t>
            </a:r>
          </a:p>
          <a:p>
            <a:pPr marL="457200" indent="-457200">
              <a:buAutoNum type="arabicPeriod"/>
            </a:pPr>
            <a:r>
              <a:rPr lang="en-US" sz="2400" b="1" dirty="0"/>
              <a:t>By May 2025, WHS will decrease percentage of students determined “At Risk” from 22% to 17% by establishing a robust monitoring system.</a:t>
            </a:r>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509AE5C7-1042-46AB-B099-163BB66D7F35}"/>
              </a:ext>
            </a:extLst>
          </p:cNvPr>
          <p:cNvSpPr txBox="1"/>
          <p:nvPr/>
        </p:nvSpPr>
        <p:spPr>
          <a:xfrm>
            <a:off x="383645" y="5116525"/>
            <a:ext cx="10742030" cy="954107"/>
          </a:xfrm>
          <a:prstGeom prst="rect">
            <a:avLst/>
          </a:prstGeom>
          <a:noFill/>
        </p:spPr>
        <p:txBody>
          <a:bodyPr wrap="square" lIns="91440" tIns="45720" rIns="91440" bIns="45720" anchor="t">
            <a:spAutoFit/>
          </a:bodyPr>
          <a:lstStyle/>
          <a:p>
            <a:pPr marL="0" indent="0">
              <a:buNone/>
            </a:pPr>
            <a:r>
              <a:rPr lang="en-US" sz="2800" b="1" dirty="0"/>
              <a:t>What are some suggestions for goals and/or initiatives for the upcoming school year?</a:t>
            </a:r>
            <a:endParaRPr lang="en-US" sz="2800" b="1" dirty="0">
              <a:cs typeface="Calibri"/>
            </a:endParaRPr>
          </a:p>
        </p:txBody>
      </p:sp>
    </p:spTree>
    <p:extLst>
      <p:ext uri="{BB962C8B-B14F-4D97-AF65-F5344CB8AC3E}">
        <p14:creationId xmlns:p14="http://schemas.microsoft.com/office/powerpoint/2010/main" val="163725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39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514994"/>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cs typeface="Calibri"/>
              </a:rPr>
              <a:t>School  Surveys</a:t>
            </a: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1829142"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1"/>
                </a:solidFill>
                <a:latin typeface="Arial"/>
                <a:cs typeface="Arial"/>
              </a:rPr>
              <a:t>Surveys are meant to gather information that is geared to provide feedback to improve services to provide for students and parents.  </a:t>
            </a:r>
            <a:endParaRPr lang="en-US"/>
          </a:p>
          <a:p>
            <a:pPr marL="0" indent="0">
              <a:buNone/>
            </a:pPr>
            <a:endParaRPr lang="en-US">
              <a:solidFill>
                <a:schemeClr val="tx1"/>
              </a:solidFill>
              <a:latin typeface="Arial"/>
              <a:cs typeface="Arial"/>
            </a:endParaRPr>
          </a:p>
          <a:p>
            <a:pPr marL="0" indent="0">
              <a:buNone/>
            </a:pPr>
            <a:r>
              <a:rPr lang="en-US">
                <a:solidFill>
                  <a:schemeClr val="tx1"/>
                </a:solidFill>
                <a:latin typeface="Arial"/>
                <a:cs typeface="Arial"/>
              </a:rPr>
              <a:t>Parents have a voice in what is done in the school and when the parents respond, the school knows what direction can be taken to achieve the maximum compatibility between home and community. </a:t>
            </a:r>
            <a:endParaRPr lang="en-US">
              <a:solidFill>
                <a:schemeClr val="tx1"/>
              </a:solidFill>
            </a:endParaRPr>
          </a:p>
          <a:p>
            <a:endParaRPr lang="en-US">
              <a:solidFill>
                <a:schemeClr val="tx1"/>
              </a:solidFill>
              <a:latin typeface="Arial"/>
              <a:cs typeface="Arial"/>
            </a:endParaRPr>
          </a:p>
          <a:p>
            <a:pPr marL="0" indent="0">
              <a:buNone/>
            </a:pPr>
            <a:r>
              <a:rPr lang="en-US">
                <a:solidFill>
                  <a:schemeClr val="tx1"/>
                </a:solidFill>
                <a:latin typeface="Arial"/>
                <a:cs typeface="Arial"/>
              </a:rPr>
              <a:t>When a survey is given, please send back your feedback.  This will help the school provide needed services for the students and parents. </a:t>
            </a:r>
            <a:endParaRPr lang="en-US">
              <a:solidFill>
                <a:schemeClr val="tx1"/>
              </a:solidFill>
            </a:endParaRPr>
          </a:p>
          <a:p>
            <a:endParaRPr lang="en-US">
              <a:latin typeface="Arial"/>
              <a:cs typeface="Arial"/>
            </a:endParaRPr>
          </a:p>
        </p:txBody>
      </p:sp>
    </p:spTree>
    <p:extLst>
      <p:ext uri="{BB962C8B-B14F-4D97-AF65-F5344CB8AC3E}">
        <p14:creationId xmlns:p14="http://schemas.microsoft.com/office/powerpoint/2010/main" val="415848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dirty="0">
              <a:solidFill>
                <a:schemeClr val="bg1"/>
              </a:solidFill>
              <a:cs typeface="Calibri"/>
            </a:endParaRPr>
          </a:p>
          <a:p>
            <a:endParaRPr lang="en-US" sz="4000" b="0" dirty="0">
              <a:solidFill>
                <a:schemeClr val="bg1"/>
              </a:solidFill>
              <a:ea typeface="+mn-lt"/>
              <a:cs typeface="+mn-lt"/>
            </a:endParaRPr>
          </a:p>
          <a:p>
            <a:r>
              <a:rPr lang="en-US" sz="4800" dirty="0">
                <a:solidFill>
                  <a:schemeClr val="bg1"/>
                </a:solidFill>
                <a:ea typeface="+mn-lt"/>
                <a:cs typeface="+mn-lt"/>
              </a:rPr>
              <a:t>Annual Parent and Family Engagement Evaluation</a:t>
            </a:r>
            <a:endParaRPr lang="en-US" sz="4800" b="0" dirty="0">
              <a:solidFill>
                <a:schemeClr val="bg1"/>
              </a:solidFill>
              <a:ea typeface="+mn-lt"/>
              <a:cs typeface="+mn-lt"/>
            </a:endParaRPr>
          </a:p>
          <a:p>
            <a:endParaRPr lang="en-US" sz="4000" dirty="0">
              <a:solidFill>
                <a:schemeClr val="bg1"/>
              </a:solidFill>
              <a:cs typeface="Calibri"/>
            </a:endParaRPr>
          </a:p>
          <a:p>
            <a:endParaRPr lang="en-US" dirty="0">
              <a:solidFill>
                <a:schemeClr val="bg1"/>
              </a:solidFill>
              <a:cs typeface="Calibri"/>
            </a:endParaRPr>
          </a:p>
        </p:txBody>
      </p:sp>
      <p:sp>
        <p:nvSpPr>
          <p:cNvPr id="3" name="Text Placeholder 2">
            <a:extLst>
              <a:ext uri="{FF2B5EF4-FFF2-40B4-BE49-F238E27FC236}">
                <a16:creationId xmlns:a16="http://schemas.microsoft.com/office/drawing/2014/main" id="{00B96B57-1F5D-4F56-8E97-921611BF3958}"/>
              </a:ext>
            </a:extLst>
          </p:cNvPr>
          <p:cNvSpPr>
            <a:spLocks noGrp="1"/>
          </p:cNvSpPr>
          <p:nvPr>
            <p:ph type="body" sz="quarter" idx="14"/>
          </p:nvPr>
        </p:nvSpPr>
        <p:spPr>
          <a:xfrm>
            <a:off x="422030" y="1562141"/>
            <a:ext cx="11558954" cy="3131763"/>
          </a:xfrm>
        </p:spPr>
        <p:txBody>
          <a:bodyPr vert="horz" lIns="91440" tIns="45720" rIns="91440" bIns="45720" rtlCol="0" anchor="t">
            <a:normAutofit fontScale="92500" lnSpcReduction="10000"/>
          </a:bodyPr>
          <a:lstStyle/>
          <a:p>
            <a:pPr marL="0" indent="0">
              <a:buNone/>
            </a:pPr>
            <a:r>
              <a:rPr lang="en-US" sz="2800" dirty="0"/>
              <a:t>“Each year, Westside High School conducts an annual evaluation to ask parents to help us determine the effectiveness of the parent and family engagement program in improving the academic quality of the Title I schools, including identifying possible barriers to greater participation of parents in activities and programs. Additionally, school systems will use the findings from the annual evaluation to design evidence-based strategies for more effective family engagement and to revise the Title I parent and family engagement policies.”</a:t>
            </a:r>
          </a:p>
          <a:p>
            <a:pPr marL="0" indent="0">
              <a:buNone/>
            </a:pPr>
            <a:endParaRPr lang="en-US" sz="100" dirty="0">
              <a:ea typeface="Calibri"/>
              <a:cs typeface="Calibri"/>
            </a:endParaRPr>
          </a:p>
          <a:p>
            <a:pPr marL="0" indent="0">
              <a:buNone/>
            </a:pPr>
            <a:r>
              <a:rPr lang="en-US" sz="2800" dirty="0">
                <a:ea typeface="Calibri"/>
                <a:cs typeface="Calibri"/>
              </a:rPr>
              <a:t>Your window to complete this survey is March 13, 2025 – April 17, 2025</a:t>
            </a:r>
          </a:p>
          <a:p>
            <a:endParaRPr lang="en-US" dirty="0">
              <a:ea typeface="Calibri" panose="020F0502020204030204"/>
              <a:cs typeface="Calibri" panose="020F0502020204030204"/>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700634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5CB8-B3C1-4A96-A927-9C77E97A2064}"/>
              </a:ext>
            </a:extLst>
          </p:cNvPr>
          <p:cNvSpPr>
            <a:spLocks noGrp="1"/>
          </p:cNvSpPr>
          <p:nvPr>
            <p:ph type="body" sz="half" idx="2"/>
          </p:nvPr>
        </p:nvSpPr>
        <p:spPr>
          <a:xfrm>
            <a:off x="-2039" y="2662200"/>
            <a:ext cx="6032298" cy="3705798"/>
          </a:xfrm>
        </p:spPr>
        <p:txBody>
          <a:bodyPr vert="horz" lIns="91440" tIns="45720" rIns="91440" bIns="45720" rtlCol="0" anchor="t">
            <a:normAutofit fontScale="92500" lnSpcReduction="10000"/>
          </a:bodyPr>
          <a:lstStyle/>
          <a:p>
            <a:r>
              <a:rPr lang="en-US" sz="2400">
                <a:ea typeface="+mn-lt"/>
                <a:cs typeface="+mn-lt"/>
              </a:rPr>
              <a:t>Your input will be used where possible for the 2024-2025 school year as we update the:</a:t>
            </a:r>
            <a:endParaRPr lang="en-US">
              <a:ea typeface="+mn-lt"/>
              <a:cs typeface="+mn-lt"/>
            </a:endParaRPr>
          </a:p>
          <a:p>
            <a:pPr marL="342900" indent="-342900">
              <a:buChar char="•"/>
            </a:pPr>
            <a:r>
              <a:rPr lang="en-US" sz="2400" b="1">
                <a:ea typeface="+mn-lt"/>
                <a:cs typeface="+mn-lt"/>
              </a:rPr>
              <a:t>School Compact</a:t>
            </a:r>
          </a:p>
          <a:p>
            <a:pPr marL="342900" indent="-342900">
              <a:buChar char="•"/>
            </a:pPr>
            <a:r>
              <a:rPr lang="en-US" sz="2400" b="1">
                <a:ea typeface="+mn-lt"/>
                <a:cs typeface="+mn-lt"/>
              </a:rPr>
              <a:t>LEA Policy</a:t>
            </a:r>
          </a:p>
          <a:p>
            <a:pPr marL="342900" indent="-342900">
              <a:buChar char="•"/>
            </a:pPr>
            <a:r>
              <a:rPr lang="en-US" sz="2400" b="1">
                <a:ea typeface="Calibri"/>
                <a:cs typeface="Calibri"/>
              </a:rPr>
              <a:t>School Policy </a:t>
            </a:r>
          </a:p>
          <a:p>
            <a:pPr marL="342900" indent="-342900">
              <a:buChar char="•"/>
            </a:pPr>
            <a:r>
              <a:rPr lang="en-US" sz="2400" b="1">
                <a:ea typeface="+mn-lt"/>
                <a:cs typeface="+mn-lt"/>
              </a:rPr>
              <a:t>Title I Parent Budget</a:t>
            </a:r>
          </a:p>
          <a:p>
            <a:pPr marL="342900" indent="-342900">
              <a:buChar char="•"/>
            </a:pPr>
            <a:r>
              <a:rPr lang="en-US" sz="2400" b="1">
                <a:ea typeface="+mn-lt"/>
                <a:cs typeface="+mn-lt"/>
              </a:rPr>
              <a:t>School Improvement Plan</a:t>
            </a:r>
          </a:p>
          <a:p>
            <a:endParaRPr lang="en-US" sz="2400">
              <a:ea typeface="+mn-lt"/>
              <a:cs typeface="+mn-lt"/>
            </a:endParaRPr>
          </a:p>
          <a:p>
            <a:endParaRPr lang="en-US" sz="2400">
              <a:ea typeface="+mn-lt"/>
              <a:cs typeface="+mn-lt"/>
            </a:endParaRPr>
          </a:p>
          <a:p>
            <a:r>
              <a:rPr lang="en-US" sz="2400">
                <a:ea typeface="+mn-lt"/>
                <a:cs typeface="+mn-lt"/>
              </a:rPr>
              <a:t>Documents will also be distributed at the school's Annual Meeting and on your school's website.</a:t>
            </a:r>
            <a:endParaRPr lang="en-US">
              <a:ea typeface="Calibri"/>
              <a:cs typeface="Calibri" panose="020F0502020204030204"/>
            </a:endParaRPr>
          </a:p>
          <a:p>
            <a:endParaRPr lang="en-US">
              <a:cs typeface="Calibri" panose="020F0502020204030204"/>
            </a:endParaRPr>
          </a:p>
        </p:txBody>
      </p:sp>
      <p:sp>
        <p:nvSpPr>
          <p:cNvPr id="4" name="Text Placeholder 3">
            <a:extLst>
              <a:ext uri="{FF2B5EF4-FFF2-40B4-BE49-F238E27FC236}">
                <a16:creationId xmlns:a16="http://schemas.microsoft.com/office/drawing/2014/main" id="{020E2C81-B1A3-42E6-92FF-F0348B437A6B}"/>
              </a:ext>
            </a:extLst>
          </p:cNvPr>
          <p:cNvSpPr>
            <a:spLocks noGrp="1"/>
          </p:cNvSpPr>
          <p:nvPr>
            <p:ph type="body" sz="quarter" idx="13"/>
          </p:nvPr>
        </p:nvSpPr>
        <p:spPr>
          <a:xfrm>
            <a:off x="61460" y="1930618"/>
            <a:ext cx="5609997" cy="1204976"/>
          </a:xfrm>
        </p:spPr>
        <p:txBody>
          <a:bodyPr>
            <a:noAutofit/>
          </a:bodyPr>
          <a:lstStyle/>
          <a:p>
            <a:pPr algn="ctr">
              <a:lnSpc>
                <a:spcPct val="100000"/>
              </a:lnSpc>
              <a:spcBef>
                <a:spcPts val="200"/>
              </a:spcBef>
            </a:pPr>
            <a:r>
              <a:rPr lang="en-US" sz="4000" b="0">
                <a:latin typeface="Calibri"/>
                <a:cs typeface="Calibri"/>
              </a:rPr>
              <a:t>Next Steps</a:t>
            </a:r>
            <a:endParaRPr lang="en-US">
              <a:ea typeface="Calibri"/>
              <a:cs typeface="Calibri"/>
            </a:endParaRPr>
          </a:p>
        </p:txBody>
      </p:sp>
    </p:spTree>
    <p:extLst>
      <p:ext uri="{BB962C8B-B14F-4D97-AF65-F5344CB8AC3E}">
        <p14:creationId xmlns:p14="http://schemas.microsoft.com/office/powerpoint/2010/main" val="3485134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SCHOOL SURVEYS WORKSHEET</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3EB50712-CF2D-400E-A6ED-0841A5FCFBD6}"/>
              </a:ext>
            </a:extLst>
          </p:cNvPr>
          <p:cNvSpPr>
            <a:spLocks noGrp="1"/>
          </p:cNvSpPr>
          <p:nvPr>
            <p:ph type="body" sz="quarter" idx="14"/>
          </p:nvPr>
        </p:nvSpPr>
        <p:spPr>
          <a:xfrm>
            <a:off x="81148" y="2011622"/>
            <a:ext cx="11307287" cy="4722443"/>
          </a:xfrm>
        </p:spPr>
        <p:txBody>
          <a:bodyPr vert="horz" lIns="91440" tIns="45720" rIns="91440" bIns="45720" rtlCol="0" anchor="t">
            <a:normAutofit/>
          </a:bodyPr>
          <a:lstStyle/>
          <a:p>
            <a:pPr marL="0" indent="0">
              <a:buNone/>
            </a:pPr>
            <a:r>
              <a:rPr lang="en-US" dirty="0"/>
              <a:t>Thank you for attending our input/revision meeting. Please complete the EOY Meeting Evaluation!</a:t>
            </a:r>
          </a:p>
          <a:p>
            <a:pPr marL="0" indent="0" algn="ctr">
              <a:buNone/>
            </a:pPr>
            <a:r>
              <a:rPr lang="en-US" dirty="0"/>
              <a:t>If you have any questions, please contact: Jody Grant, 706-868-4030 </a:t>
            </a:r>
            <a:r>
              <a:rPr lang="en-US" dirty="0" err="1"/>
              <a:t>ext</a:t>
            </a:r>
            <a:r>
              <a:rPr lang="en-US" dirty="0"/>
              <a:t> 1154</a:t>
            </a:r>
            <a:endParaRPr lang="en-US" dirty="0">
              <a:ea typeface="Calibri"/>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9" name="TextBox 8">
            <a:extLst>
              <a:ext uri="{FF2B5EF4-FFF2-40B4-BE49-F238E27FC236}">
                <a16:creationId xmlns:a16="http://schemas.microsoft.com/office/drawing/2014/main" id="{071FEA01-C134-4C1F-BC7D-89DD3A2B8936}"/>
              </a:ext>
            </a:extLst>
          </p:cNvPr>
          <p:cNvSpPr txBox="1"/>
          <p:nvPr/>
        </p:nvSpPr>
        <p:spPr>
          <a:xfrm>
            <a:off x="4805839" y="5958986"/>
            <a:ext cx="5195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linkClick r:id="rId3"/>
              </a:rPr>
              <a:t>Parents Survey Title III, Part A </a:t>
            </a:r>
            <a:endParaRPr lang="en-US" b="1" dirty="0">
              <a:cs typeface="Calibri"/>
              <a:hlinkClick r:id="rId3"/>
            </a:endParaRPr>
          </a:p>
          <a:p>
            <a:r>
              <a:rPr lang="en-US" b="1" dirty="0">
                <a:hlinkClick r:id="rId3"/>
              </a:rPr>
              <a:t>Needs Assessment Richmond County School System</a:t>
            </a:r>
            <a:endParaRPr lang="en-US" b="1" dirty="0">
              <a:cs typeface="Calibri"/>
              <a:hlinkClick r:id="rId3"/>
            </a:endParaRPr>
          </a:p>
        </p:txBody>
      </p:sp>
      <p:sp>
        <p:nvSpPr>
          <p:cNvPr id="16" name="Callout: Right Arrow 15">
            <a:extLst>
              <a:ext uri="{FF2B5EF4-FFF2-40B4-BE49-F238E27FC236}">
                <a16:creationId xmlns:a16="http://schemas.microsoft.com/office/drawing/2014/main" id="{7CB4C681-AF87-489D-BA36-9D6325102E79}"/>
              </a:ext>
            </a:extLst>
          </p:cNvPr>
          <p:cNvSpPr/>
          <p:nvPr/>
        </p:nvSpPr>
        <p:spPr>
          <a:xfrm>
            <a:off x="1833171" y="5715521"/>
            <a:ext cx="1669142" cy="916214"/>
          </a:xfrm>
          <a:prstGeom prst="rightArrow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a:ea typeface="+mn-lt"/>
                <a:cs typeface="+mn-lt"/>
              </a:rPr>
              <a:t>For ESOL Parents ONLY</a:t>
            </a:r>
            <a:endParaRPr lang="en-US" sz="1600" b="1" i="1">
              <a:cs typeface="Calibri"/>
            </a:endParaRPr>
          </a:p>
        </p:txBody>
      </p:sp>
      <p:pic>
        <p:nvPicPr>
          <p:cNvPr id="6" name="Picture 5">
            <a:extLst>
              <a:ext uri="{FF2B5EF4-FFF2-40B4-BE49-F238E27FC236}">
                <a16:creationId xmlns:a16="http://schemas.microsoft.com/office/drawing/2014/main" id="{6A176302-C435-4EF2-A9F2-C5108B9A78B3}"/>
              </a:ext>
            </a:extLst>
          </p:cNvPr>
          <p:cNvPicPr>
            <a:picLocks noChangeAspect="1"/>
          </p:cNvPicPr>
          <p:nvPr/>
        </p:nvPicPr>
        <p:blipFill>
          <a:blip r:embed="rId4"/>
          <a:stretch>
            <a:fillRect/>
          </a:stretch>
        </p:blipFill>
        <p:spPr>
          <a:xfrm>
            <a:off x="4635992" y="3116857"/>
            <a:ext cx="2480883" cy="2523879"/>
          </a:xfrm>
          <a:prstGeom prst="rect">
            <a:avLst/>
          </a:prstGeom>
        </p:spPr>
      </p:pic>
    </p:spTree>
    <p:extLst>
      <p:ext uri="{BB962C8B-B14F-4D97-AF65-F5344CB8AC3E}">
        <p14:creationId xmlns:p14="http://schemas.microsoft.com/office/powerpoint/2010/main" val="139536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9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0" y="0"/>
            <a:ext cx="12192000" cy="1908048"/>
          </a:xfr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Welcome Parents, School Staff, and Community Members</a:t>
            </a:r>
            <a:endParaRPr lang="en-US" sz="4800" b="0">
              <a:solidFill>
                <a:schemeClr val="bg1"/>
              </a:solidFill>
              <a:ea typeface="+mn-lt"/>
              <a:cs typeface="+mn-lt"/>
            </a:endParaRPr>
          </a:p>
          <a:p>
            <a:endParaRPr lang="en-US">
              <a:solidFill>
                <a:schemeClr val="bg1"/>
              </a:solidFill>
              <a:cs typeface="Calibri"/>
            </a:endParaRPr>
          </a:p>
        </p:txBody>
      </p:sp>
      <p:sp>
        <p:nvSpPr>
          <p:cNvPr id="7" name="Text Placeholder 6">
            <a:extLst>
              <a:ext uri="{FF2B5EF4-FFF2-40B4-BE49-F238E27FC236}">
                <a16:creationId xmlns:a16="http://schemas.microsoft.com/office/drawing/2014/main" id="{8FF48DC4-2E83-462C-AD6D-8B77BADE1E02}"/>
              </a:ext>
            </a:extLst>
          </p:cNvPr>
          <p:cNvSpPr>
            <a:spLocks noGrp="1"/>
          </p:cNvSpPr>
          <p:nvPr>
            <p:ph type="body" sz="quarter" idx="14"/>
          </p:nvPr>
        </p:nvSpPr>
        <p:spPr>
          <a:xfrm>
            <a:off x="527538" y="2011622"/>
            <a:ext cx="11430000" cy="4517194"/>
          </a:xfrm>
        </p:spPr>
        <p:txBody>
          <a:bodyPr vert="horz" lIns="91440" tIns="45720" rIns="91440" bIns="45720" rtlCol="0" anchor="t">
            <a:noAutofit/>
          </a:bodyPr>
          <a:lstStyle/>
          <a:p>
            <a:pPr marL="0" indent="0">
              <a:buNone/>
            </a:pPr>
            <a:r>
              <a:rPr lang="en-US" sz="3200" dirty="0"/>
              <a:t>Westside High School receives money from Title I, Part A of the Elementary and Secondary Education Act, most recently reauthorized as the Every Student Succeeds Act. This law provides federal funds through the Georgia Department of Education to school systems based on high numbers or percentages of children who meet certain financial criteria. These funds are provided to help ensure that all children have an equal opportunity to succeed in school by meeting the challenging State academic content and student academic achievement standards.” </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85668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endParaRPr lang="en-US" sz="4000">
              <a:solidFill>
                <a:schemeClr val="bg1"/>
              </a:solidFill>
              <a:cs typeface="Calibri"/>
            </a:endParaRPr>
          </a:p>
          <a:p>
            <a:endParaRPr lang="en-US" sz="4000" b="0">
              <a:solidFill>
                <a:schemeClr val="bg1"/>
              </a:solidFill>
              <a:ea typeface="+mn-lt"/>
              <a:cs typeface="+mn-lt"/>
            </a:endParaRPr>
          </a:p>
          <a:p>
            <a:r>
              <a:rPr lang="en-US" sz="4800">
                <a:solidFill>
                  <a:schemeClr val="bg1"/>
                </a:solidFill>
                <a:ea typeface="+mn-lt"/>
                <a:cs typeface="+mn-lt"/>
              </a:rPr>
              <a:t>Purpose of Meeting</a:t>
            </a:r>
            <a:endParaRPr lang="en-US" sz="4800" b="0">
              <a:solidFill>
                <a:schemeClr val="bg1"/>
              </a:solidFill>
              <a:ea typeface="+mn-lt"/>
              <a:cs typeface="+mn-lt"/>
            </a:endParaRPr>
          </a:p>
          <a:p>
            <a:endParaRPr lang="en-US" sz="4000">
              <a:solidFill>
                <a:schemeClr val="bg1"/>
              </a:solidFill>
              <a:cs typeface="Calibri"/>
            </a:endParaRPr>
          </a:p>
          <a:p>
            <a:endParaRPr lang="en-US">
              <a:solidFill>
                <a:schemeClr val="bg1"/>
              </a:solidFill>
              <a:cs typeface="Calibri"/>
            </a:endParaRPr>
          </a:p>
        </p:txBody>
      </p:sp>
      <p:sp>
        <p:nvSpPr>
          <p:cNvPr id="3" name="Text Placeholder 2">
            <a:extLst>
              <a:ext uri="{FF2B5EF4-FFF2-40B4-BE49-F238E27FC236}">
                <a16:creationId xmlns:a16="http://schemas.microsoft.com/office/drawing/2014/main" id="{AF8483B4-08FB-41B2-8B97-2F6952A3E8B0}"/>
              </a:ext>
            </a:extLst>
          </p:cNvPr>
          <p:cNvSpPr>
            <a:spLocks noGrp="1"/>
          </p:cNvSpPr>
          <p:nvPr>
            <p:ph type="body" sz="quarter" idx="14"/>
          </p:nvPr>
        </p:nvSpPr>
        <p:spPr>
          <a:xfrm>
            <a:off x="375138" y="1743457"/>
            <a:ext cx="11465170" cy="4570028"/>
          </a:xfrm>
        </p:spPr>
        <p:txBody>
          <a:bodyPr>
            <a:normAutofit/>
          </a:bodyPr>
          <a:lstStyle/>
          <a:p>
            <a:pPr marL="0" indent="0">
              <a:buNone/>
            </a:pPr>
            <a:r>
              <a:rPr lang="en-US" dirty="0"/>
              <a:t>“</a:t>
            </a:r>
            <a:r>
              <a:rPr lang="en-US" sz="2800" dirty="0"/>
              <a:t>The federal law requires that each school system receiving “Title I, Part A funds” jointly develop with parents and stakeholders of all participating children.  Assistance is requested in planning our family engagement activities and specifically in revising district and school policies, School Improvement Plan, School-Parent Compact, Building Staff Capacity (determining what training our staff needs to promote good school-family partnerships, and determining how best to spend our family engagement funds). </a:t>
            </a:r>
          </a:p>
          <a:p>
            <a:pPr marL="0" indent="0">
              <a:buNone/>
            </a:pPr>
            <a:r>
              <a:rPr lang="en-US" sz="2800" dirty="0"/>
              <a:t>Topics are covered in a way to provided an opportunity to ask questions, offer suggestions, and participate in more detailed discussions.</a:t>
            </a: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Tree>
    <p:extLst>
      <p:ext uri="{BB962C8B-B14F-4D97-AF65-F5344CB8AC3E}">
        <p14:creationId xmlns:p14="http://schemas.microsoft.com/office/powerpoint/2010/main" val="162865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39C66-62E7-4CC0-B5DB-A0931A29E986}"/>
              </a:ext>
            </a:extLst>
          </p:cNvPr>
          <p:cNvSpPr>
            <a:spLocks noGrp="1"/>
          </p:cNvSpPr>
          <p:nvPr>
            <p:ph type="body" sz="quarter" idx="13"/>
          </p:nvPr>
        </p:nvSpPr>
        <p:spPr>
          <a:xfrm>
            <a:off x="0" y="0"/>
            <a:ext cx="12192000" cy="1514994"/>
          </a:xfrm>
        </p:spPr>
        <p:txBody>
          <a:bodyPr>
            <a:normAutofit/>
          </a:bodyPr>
          <a:lstStyle/>
          <a:p>
            <a:r>
              <a:rPr lang="en-US" sz="4800" b="1">
                <a:solidFill>
                  <a:schemeClr val="bg1"/>
                </a:solidFill>
              </a:rPr>
              <a:t>State of Title I Part A, Parent and Family Engagement-Review and Revision</a:t>
            </a:r>
            <a:endParaRPr lang="en-US" sz="4800">
              <a:solidFill>
                <a:schemeClr val="bg1"/>
              </a:solidFill>
            </a:endParaRPr>
          </a:p>
        </p:txBody>
      </p:sp>
      <p:sp>
        <p:nvSpPr>
          <p:cNvPr id="5" name="TextBox 4">
            <a:extLst>
              <a:ext uri="{FF2B5EF4-FFF2-40B4-BE49-F238E27FC236}">
                <a16:creationId xmlns:a16="http://schemas.microsoft.com/office/drawing/2014/main" id="{20768610-4B49-4811-ADF3-9F99643DEC14}"/>
              </a:ext>
            </a:extLst>
          </p:cNvPr>
          <p:cNvSpPr txBox="1"/>
          <p:nvPr/>
        </p:nvSpPr>
        <p:spPr>
          <a:xfrm>
            <a:off x="1141887" y="1760601"/>
            <a:ext cx="9981156" cy="4401205"/>
          </a:xfrm>
          <a:prstGeom prst="rect">
            <a:avLst/>
          </a:prstGeom>
          <a:noFill/>
        </p:spPr>
        <p:txBody>
          <a:bodyPr wrap="square" rtlCol="0">
            <a:spAutoFit/>
          </a:bodyPr>
          <a:lstStyle/>
          <a:p>
            <a:pPr marL="285750" indent="-285750">
              <a:buFont typeface="Arial" panose="020B0604020202020204" pitchFamily="34" charset="0"/>
              <a:buChar char="•"/>
            </a:pPr>
            <a:r>
              <a:rPr lang="en-US" sz="2800"/>
              <a:t>Please read the LEA Policy, School Involvement Policy, and School-Parent Compact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Provide feedback for each document along with input about budget spending and school improvement plan revisions.</a:t>
            </a:r>
          </a:p>
          <a:p>
            <a:endParaRPr lang="en-US" sz="2800"/>
          </a:p>
          <a:p>
            <a:pPr marL="285750" indent="-285750">
              <a:buFont typeface="Arial" panose="020B0604020202020204" pitchFamily="34" charset="0"/>
              <a:buChar char="•"/>
            </a:pPr>
            <a:r>
              <a:rPr lang="en-US" sz="2800"/>
              <a:t>Write your suggestions on the input form as the documents are discussed</a:t>
            </a:r>
          </a:p>
          <a:p>
            <a:endParaRPr lang="en-US" sz="2800"/>
          </a:p>
          <a:p>
            <a:pPr marL="285750" indent="-285750">
              <a:buFont typeface="Arial" panose="020B0604020202020204" pitchFamily="34" charset="0"/>
              <a:buChar char="•"/>
            </a:pPr>
            <a:r>
              <a:rPr lang="en-US" sz="2800"/>
              <a:t>Remember, you have a voice at our school, USE IT!!</a:t>
            </a:r>
          </a:p>
        </p:txBody>
      </p:sp>
    </p:spTree>
    <p:extLst>
      <p:ext uri="{BB962C8B-B14F-4D97-AF65-F5344CB8AC3E}">
        <p14:creationId xmlns:p14="http://schemas.microsoft.com/office/powerpoint/2010/main" val="361874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02358"/>
            <a:ext cx="12192000" cy="1514994"/>
          </a:xfrm>
        </p:spPr>
        <p:style>
          <a:lnRef idx="1">
            <a:schemeClr val="accent1"/>
          </a:lnRef>
          <a:fillRef idx="3">
            <a:schemeClr val="accent1"/>
          </a:fillRef>
          <a:effectRef idx="2">
            <a:schemeClr val="accent1"/>
          </a:effectRef>
          <a:fontRef idx="minor">
            <a:schemeClr val="lt1"/>
          </a:fontRef>
        </p:style>
        <p:txBody>
          <a:bodyPr/>
          <a:lstStyle/>
          <a:p>
            <a:endParaRPr lang="en-US">
              <a:solidFill>
                <a:schemeClr val="bg1"/>
              </a:solidFill>
              <a:cs typeface="Calibri"/>
            </a:endParaRPr>
          </a:p>
          <a:p>
            <a:endParaRPr lang="en-US">
              <a:solidFill>
                <a:schemeClr val="bg1"/>
              </a:solidFill>
              <a:cs typeface="Calibri"/>
            </a:endParaRPr>
          </a:p>
        </p:txBody>
      </p:sp>
      <p:sp>
        <p:nvSpPr>
          <p:cNvPr id="4" name="Content Placeholder 1">
            <a:extLst>
              <a:ext uri="{FF2B5EF4-FFF2-40B4-BE49-F238E27FC236}">
                <a16:creationId xmlns:a16="http://schemas.microsoft.com/office/drawing/2014/main" id="{23D2FA0E-3207-46F2-9C60-947EB887AAD0}"/>
              </a:ext>
            </a:extLst>
          </p:cNvPr>
          <p:cNvSpPr>
            <a:spLocks noGrp="1"/>
          </p:cNvSpPr>
          <p:nvPr/>
        </p:nvSpPr>
        <p:spPr bwMode="auto">
          <a:xfrm>
            <a:off x="81148" y="1562141"/>
            <a:ext cx="10515600" cy="4751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3296"/>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3296"/>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3296"/>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32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Arial"/>
            </a:endParaRPr>
          </a:p>
        </p:txBody>
      </p:sp>
      <p:sp>
        <p:nvSpPr>
          <p:cNvPr id="6" name="Title 1">
            <a:extLst>
              <a:ext uri="{FF2B5EF4-FFF2-40B4-BE49-F238E27FC236}">
                <a16:creationId xmlns:a16="http://schemas.microsoft.com/office/drawing/2014/main" id="{769A1DC2-55AD-4553-8204-5AD4DB3F13D1}"/>
              </a:ext>
            </a:extLst>
          </p:cNvPr>
          <p:cNvSpPr>
            <a:spLocks noGrp="1"/>
          </p:cNvSpPr>
          <p:nvPr/>
        </p:nvSpPr>
        <p:spPr bwMode="auto">
          <a:xfrm>
            <a:off x="337946" y="410432"/>
            <a:ext cx="11674136" cy="7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defTabSz="457200" rtl="0" eaLnBrk="1" fontAlgn="base" hangingPunct="1">
              <a:spcBef>
                <a:spcPct val="0"/>
              </a:spcBef>
              <a:spcAft>
                <a:spcPct val="0"/>
              </a:spcAft>
              <a:defRPr sz="3600" kern="1200">
                <a:solidFill>
                  <a:schemeClr val="accent1"/>
                </a:solidFill>
                <a:latin typeface="+mj-lt"/>
                <a:ea typeface="+mj-ea"/>
                <a:cs typeface="+mj-cs"/>
              </a:defRPr>
            </a:lvl1pPr>
            <a:lvl2pPr algn="l" defTabSz="457200" rtl="0" eaLnBrk="1" fontAlgn="base" hangingPunct="1">
              <a:spcBef>
                <a:spcPct val="0"/>
              </a:spcBef>
              <a:spcAft>
                <a:spcPct val="0"/>
              </a:spcAft>
              <a:defRPr sz="3600">
                <a:solidFill>
                  <a:schemeClr val="accent1"/>
                </a:solidFill>
                <a:latin typeface="Arial" panose="020B0604020202020204" pitchFamily="34" charset="0"/>
              </a:defRPr>
            </a:lvl2pPr>
            <a:lvl3pPr algn="l" defTabSz="457200" rtl="0" eaLnBrk="1" fontAlgn="base" hangingPunct="1">
              <a:spcBef>
                <a:spcPct val="0"/>
              </a:spcBef>
              <a:spcAft>
                <a:spcPct val="0"/>
              </a:spcAft>
              <a:defRPr sz="3600">
                <a:solidFill>
                  <a:schemeClr val="accent1"/>
                </a:solidFill>
                <a:latin typeface="Arial" panose="020B0604020202020204" pitchFamily="34" charset="0"/>
              </a:defRPr>
            </a:lvl3pPr>
            <a:lvl4pPr algn="l" defTabSz="457200" rtl="0" eaLnBrk="1" fontAlgn="base" hangingPunct="1">
              <a:spcBef>
                <a:spcPct val="0"/>
              </a:spcBef>
              <a:spcAft>
                <a:spcPct val="0"/>
              </a:spcAft>
              <a:defRPr sz="3600">
                <a:solidFill>
                  <a:schemeClr val="accent1"/>
                </a:solidFill>
                <a:latin typeface="Arial" panose="020B0604020202020204" pitchFamily="34" charset="0"/>
              </a:defRPr>
            </a:lvl4pPr>
            <a:lvl5pPr algn="l" defTabSz="457200" rtl="0" eaLnBrk="1" fontAlgn="base" hangingPunct="1">
              <a:spcBef>
                <a:spcPct val="0"/>
              </a:spcBef>
              <a:spcAft>
                <a:spcPct val="0"/>
              </a:spcAft>
              <a:defRPr sz="3600">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bg1"/>
                </a:solidFill>
              </a:rPr>
              <a:t>Parent and Family </a:t>
            </a:r>
            <a:r>
              <a:rPr lang="en-US" sz="4000" b="1">
                <a:solidFill>
                  <a:schemeClr val="bg1"/>
                </a:solidFill>
              </a:rPr>
              <a:t>Engagement</a:t>
            </a:r>
            <a:r>
              <a:rPr lang="en-US" b="1">
                <a:solidFill>
                  <a:schemeClr val="bg1"/>
                </a:solidFill>
              </a:rPr>
              <a:t> Policies (LEA &amp; Schools)</a:t>
            </a:r>
            <a:endParaRPr lang="en-US" b="1">
              <a:solidFill>
                <a:schemeClr val="bg1"/>
              </a:solidFill>
              <a:cs typeface="Calibri"/>
            </a:endParaRPr>
          </a:p>
        </p:txBody>
      </p:sp>
      <p:pic>
        <p:nvPicPr>
          <p:cNvPr id="8" name="Picture 8" descr="Text&#10;&#10;Description automatically generated">
            <a:extLst>
              <a:ext uri="{FF2B5EF4-FFF2-40B4-BE49-F238E27FC236}">
                <a16:creationId xmlns:a16="http://schemas.microsoft.com/office/drawing/2014/main" id="{3693BEF4-F427-4F3B-989B-DFDD2F4A9D86}"/>
              </a:ext>
            </a:extLst>
          </p:cNvPr>
          <p:cNvPicPr>
            <a:picLocks noChangeAspect="1"/>
          </p:cNvPicPr>
          <p:nvPr/>
        </p:nvPicPr>
        <p:blipFill>
          <a:blip r:embed="rId3"/>
          <a:stretch>
            <a:fillRect/>
          </a:stretch>
        </p:blipFill>
        <p:spPr>
          <a:xfrm>
            <a:off x="427422" y="1218794"/>
            <a:ext cx="11108633" cy="5025917"/>
          </a:xfrm>
          <a:prstGeom prst="rect">
            <a:avLst/>
          </a:prstGeom>
        </p:spPr>
      </p:pic>
    </p:spTree>
    <p:extLst>
      <p:ext uri="{BB962C8B-B14F-4D97-AF65-F5344CB8AC3E}">
        <p14:creationId xmlns:p14="http://schemas.microsoft.com/office/powerpoint/2010/main" val="28303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5C031-6D75-42D2-BF70-36567E242390}"/>
              </a:ext>
            </a:extLst>
          </p:cNvPr>
          <p:cNvSpPr>
            <a:spLocks noGrp="1"/>
          </p:cNvSpPr>
          <p:nvPr>
            <p:ph type="body" sz="quarter" idx="13"/>
          </p:nvPr>
        </p:nvSpPr>
        <p:spPr>
          <a:xfrm>
            <a:off x="80211" y="128239"/>
            <a:ext cx="12192000" cy="1516565"/>
          </a:xfrm>
          <a:solidFill>
            <a:schemeClr val="accent1"/>
          </a:solidFill>
        </p:spPr>
        <p:txBody>
          <a:bodyPr>
            <a:normAutofit/>
          </a:bodyPr>
          <a:lstStyle/>
          <a:p>
            <a:endParaRPr lang="en-US" sz="3600">
              <a:solidFill>
                <a:schemeClr val="bg1"/>
              </a:solidFill>
              <a:cs typeface="Calibri"/>
            </a:endParaRPr>
          </a:p>
          <a:p>
            <a:r>
              <a:rPr lang="en-US" sz="3600">
                <a:solidFill>
                  <a:schemeClr val="bg1"/>
                </a:solidFill>
                <a:cs typeface="Calibri"/>
              </a:rPr>
              <a:t>LEA PARENT AND FAMILY ENGAGEMENT POLICY</a:t>
            </a:r>
          </a:p>
          <a:p>
            <a:endParaRPr lang="en-US">
              <a:solidFill>
                <a:schemeClr val="bg1"/>
              </a:solidFill>
              <a:cs typeface="Calibri"/>
            </a:endParaRPr>
          </a:p>
        </p:txBody>
      </p:sp>
      <p:sp>
        <p:nvSpPr>
          <p:cNvPr id="5" name="TextBox 4">
            <a:extLst>
              <a:ext uri="{FF2B5EF4-FFF2-40B4-BE49-F238E27FC236}">
                <a16:creationId xmlns:a16="http://schemas.microsoft.com/office/drawing/2014/main" id="{84E70002-49A6-4019-B299-D2E22DD02AE2}"/>
              </a:ext>
            </a:extLst>
          </p:cNvPr>
          <p:cNvSpPr txBox="1"/>
          <p:nvPr/>
        </p:nvSpPr>
        <p:spPr>
          <a:xfrm>
            <a:off x="4724400" y="32003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6" name="Picture 6" descr="Text&#10;&#10;Description automatically generated">
            <a:extLst>
              <a:ext uri="{FF2B5EF4-FFF2-40B4-BE49-F238E27FC236}">
                <a16:creationId xmlns:a16="http://schemas.microsoft.com/office/drawing/2014/main" id="{F63956DB-ED08-4C00-8B01-AF76DF194382}"/>
              </a:ext>
            </a:extLst>
          </p:cNvPr>
          <p:cNvPicPr>
            <a:picLocks noChangeAspect="1"/>
          </p:cNvPicPr>
          <p:nvPr/>
        </p:nvPicPr>
        <p:blipFill>
          <a:blip r:embed="rId3"/>
          <a:stretch>
            <a:fillRect/>
          </a:stretch>
        </p:blipFill>
        <p:spPr>
          <a:xfrm>
            <a:off x="340574" y="1644804"/>
            <a:ext cx="11318025" cy="5012474"/>
          </a:xfrm>
          <a:prstGeom prst="rect">
            <a:avLst/>
          </a:prstGeom>
        </p:spPr>
      </p:pic>
    </p:spTree>
    <p:extLst>
      <p:ext uri="{BB962C8B-B14F-4D97-AF65-F5344CB8AC3E}">
        <p14:creationId xmlns:p14="http://schemas.microsoft.com/office/powerpoint/2010/main" val="208068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F6A4CD7-05BE-4758-A405-B9CB681EA0B7}"/>
              </a:ext>
            </a:extLst>
          </p:cNvPr>
          <p:cNvSpPr>
            <a:spLocks noGrp="1"/>
          </p:cNvSpPr>
          <p:nvPr>
            <p:ph type="body" sz="quarter" idx="13"/>
          </p:nvPr>
        </p:nvSpPr>
        <p:spPr/>
        <p:txBody>
          <a:bodyPr>
            <a:normAutofit/>
          </a:bodyPr>
          <a:lstStyle/>
          <a:p>
            <a:r>
              <a:rPr lang="en-US" sz="4400"/>
              <a:t>DISTRICT POLICY INPUT</a:t>
            </a:r>
          </a:p>
        </p:txBody>
      </p:sp>
      <p:sp>
        <p:nvSpPr>
          <p:cNvPr id="5" name="TextBox 4">
            <a:extLst>
              <a:ext uri="{FF2B5EF4-FFF2-40B4-BE49-F238E27FC236}">
                <a16:creationId xmlns:a16="http://schemas.microsoft.com/office/drawing/2014/main" id="{7D7AADAF-1251-4E62-8C5D-7C7EAB3A4A7C}"/>
              </a:ext>
            </a:extLst>
          </p:cNvPr>
          <p:cNvSpPr txBox="1"/>
          <p:nvPr/>
        </p:nvSpPr>
        <p:spPr>
          <a:xfrm>
            <a:off x="443505" y="1497242"/>
            <a:ext cx="7634515" cy="400110"/>
          </a:xfrm>
          <a:prstGeom prst="rect">
            <a:avLst/>
          </a:prstGeom>
          <a:noFill/>
        </p:spPr>
        <p:txBody>
          <a:bodyPr wrap="square" rtlCol="0">
            <a:spAutoFit/>
          </a:bodyPr>
          <a:lstStyle/>
          <a:p>
            <a:r>
              <a:rPr lang="en-US" sz="2000">
                <a:solidFill>
                  <a:srgbClr val="FF0000"/>
                </a:solidFill>
              </a:rPr>
              <a:t>Can be found on the School Webpage : Parents, Title I</a:t>
            </a:r>
          </a:p>
        </p:txBody>
      </p:sp>
      <p:sp>
        <p:nvSpPr>
          <p:cNvPr id="6" name="TextBox 5">
            <a:extLst>
              <a:ext uri="{FF2B5EF4-FFF2-40B4-BE49-F238E27FC236}">
                <a16:creationId xmlns:a16="http://schemas.microsoft.com/office/drawing/2014/main" id="{46D6A1F7-7B1E-4841-84EF-7D2622B50E7C}"/>
              </a:ext>
            </a:extLst>
          </p:cNvPr>
          <p:cNvSpPr txBox="1"/>
          <p:nvPr/>
        </p:nvSpPr>
        <p:spPr>
          <a:xfrm>
            <a:off x="7104520" y="1945885"/>
            <a:ext cx="2885576" cy="523220"/>
          </a:xfrm>
          <a:prstGeom prst="rect">
            <a:avLst/>
          </a:prstGeom>
          <a:noFill/>
        </p:spPr>
        <p:txBody>
          <a:bodyPr wrap="square" lIns="91440" tIns="45720" rIns="91440" bIns="45720" rtlCol="0" anchor="t">
            <a:spAutoFit/>
          </a:bodyPr>
          <a:lstStyle/>
          <a:p>
            <a:endParaRPr lang="en-US" sz="2800">
              <a:cs typeface="Calibri"/>
            </a:endParaRPr>
          </a:p>
        </p:txBody>
      </p:sp>
      <p:sp>
        <p:nvSpPr>
          <p:cNvPr id="2" name="TextBox 1">
            <a:extLst>
              <a:ext uri="{FF2B5EF4-FFF2-40B4-BE49-F238E27FC236}">
                <a16:creationId xmlns:a16="http://schemas.microsoft.com/office/drawing/2014/main" id="{1F5B00B9-68A2-4876-90CF-54D6B358349E}"/>
              </a:ext>
            </a:extLst>
          </p:cNvPr>
          <p:cNvSpPr txBox="1"/>
          <p:nvPr/>
        </p:nvSpPr>
        <p:spPr>
          <a:xfrm>
            <a:off x="6827735" y="2270904"/>
            <a:ext cx="4724290" cy="523220"/>
          </a:xfrm>
          <a:prstGeom prst="rect">
            <a:avLst/>
          </a:prstGeom>
          <a:noFill/>
        </p:spPr>
        <p:txBody>
          <a:bodyPr wrap="square" lIns="91440" tIns="45720" rIns="91440" bIns="45720" rtlCol="0" anchor="t">
            <a:spAutoFit/>
          </a:bodyPr>
          <a:lstStyle/>
          <a:p>
            <a:r>
              <a:rPr lang="en-US" sz="2800" b="1"/>
              <a:t>What changes do you suggest?</a:t>
            </a:r>
            <a:endParaRPr lang="en-US" sz="2800" b="1">
              <a:cs typeface="Calibri"/>
            </a:endParaRPr>
          </a:p>
        </p:txBody>
      </p:sp>
      <p:pic>
        <p:nvPicPr>
          <p:cNvPr id="9" name="Picture 8" descr="A school building with a clock on it&#10;&#10;Description automatically generated">
            <a:extLst>
              <a:ext uri="{FF2B5EF4-FFF2-40B4-BE49-F238E27FC236}">
                <a16:creationId xmlns:a16="http://schemas.microsoft.com/office/drawing/2014/main" id="{A683F637-7D30-590E-A2B0-091FC0279F42}"/>
              </a:ext>
            </a:extLst>
          </p:cNvPr>
          <p:cNvPicPr>
            <a:picLocks noChangeAspect="1"/>
          </p:cNvPicPr>
          <p:nvPr/>
        </p:nvPicPr>
        <p:blipFill>
          <a:blip r:embed="rId2"/>
          <a:stretch>
            <a:fillRect/>
          </a:stretch>
        </p:blipFill>
        <p:spPr>
          <a:xfrm>
            <a:off x="756804" y="1870364"/>
            <a:ext cx="4036868" cy="4277591"/>
          </a:xfrm>
          <a:prstGeom prst="rect">
            <a:avLst/>
          </a:prstGeom>
        </p:spPr>
      </p:pic>
      <p:pic>
        <p:nvPicPr>
          <p:cNvPr id="11" name="Picture 10">
            <a:extLst>
              <a:ext uri="{FF2B5EF4-FFF2-40B4-BE49-F238E27FC236}">
                <a16:creationId xmlns:a16="http://schemas.microsoft.com/office/drawing/2014/main" id="{E96BDAA5-C51A-406B-95E7-656EC5E660FA}"/>
              </a:ext>
            </a:extLst>
          </p:cNvPr>
          <p:cNvPicPr>
            <a:picLocks noChangeAspect="1"/>
          </p:cNvPicPr>
          <p:nvPr/>
        </p:nvPicPr>
        <p:blipFill>
          <a:blip r:embed="rId3"/>
          <a:stretch>
            <a:fillRect/>
          </a:stretch>
        </p:blipFill>
        <p:spPr>
          <a:xfrm>
            <a:off x="7020891" y="2899996"/>
            <a:ext cx="3052833" cy="3094724"/>
          </a:xfrm>
          <a:prstGeom prst="rect">
            <a:avLst/>
          </a:prstGeom>
        </p:spPr>
      </p:pic>
    </p:spTree>
    <p:extLst>
      <p:ext uri="{BB962C8B-B14F-4D97-AF65-F5344CB8AC3E}">
        <p14:creationId xmlns:p14="http://schemas.microsoft.com/office/powerpoint/2010/main" val="794950470"/>
      </p:ext>
    </p:extLst>
  </p:cSld>
  <p:clrMapOvr>
    <a:masterClrMapping/>
  </p:clrMapOvr>
</p:sld>
</file>

<file path=ppt/theme/theme1.xml><?xml version="1.0" encoding="utf-8"?>
<a:theme xmlns:a="http://schemas.openxmlformats.org/drawingml/2006/main" name="Input_Revision Meeting SAMPL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B4C57DCA5BDD41A5CD48B000008D40" ma:contentTypeVersion="37" ma:contentTypeDescription="Create a new document." ma:contentTypeScope="" ma:versionID="1b3d79a9ba3b7cc79e1c70722efb92b6">
  <xsd:schema xmlns:xsd="http://www.w3.org/2001/XMLSchema" xmlns:xs="http://www.w3.org/2001/XMLSchema" xmlns:p="http://schemas.microsoft.com/office/2006/metadata/properties" xmlns:ns3="04229f47-aa64-4d13-bb2f-6d4874c44cf2" xmlns:ns4="d3713b1f-4601-47ce-b4d9-b838a8217aac" targetNamespace="http://schemas.microsoft.com/office/2006/metadata/properties" ma:root="true" ma:fieldsID="5bda253811f7c259db1ab371efb6bf20" ns3:_="" ns4:_="">
    <xsd:import namespace="04229f47-aa64-4d13-bb2f-6d4874c44cf2"/>
    <xsd:import namespace="d3713b1f-4601-47ce-b4d9-b838a8217aac"/>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CultureName" minOccurs="0"/>
                <xsd:element ref="ns3:TeamsChannelId" minOccurs="0"/>
                <xsd:element ref="ns3:Templates" minOccurs="0"/>
                <xsd:element ref="ns3:Self_Registration_Enabled0" minOccurs="0"/>
                <xsd:element ref="ns3:Has_Teacher_Only_SectionGroup" minOccurs="0"/>
                <xsd:element ref="ns3:Is_Collaboration_Space_Locked" minOccurs="0"/>
                <xsd:element ref="ns3:IsNotebookLocked" minOccurs="0"/>
                <xsd:element ref="ns3:MediaServiceLocation" minOccurs="0"/>
                <xsd:element ref="ns3:MediaServiceOCR" minOccurs="0"/>
                <xsd:element ref="ns3:Math_Settings" minOccurs="0"/>
                <xsd:element ref="ns3:MediaServiceAutoKeyPoints" minOccurs="0"/>
                <xsd:element ref="ns3:MediaServiceKeyPoints" minOccurs="0"/>
                <xsd:element ref="ns3:_activity"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29f47-aa64-4d13-bb2f-6d4874c44cf2"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AppVersion" ma:index="12" nillable="true" ma:displayName="App Version" ma:internalName="AppVersion">
      <xsd:simpleType>
        <xsd:restriction base="dms:Text"/>
      </xsd:simpleType>
    </xsd:element>
    <xsd:element name="Teachers" ma:index="13"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4"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5"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6" nillable="true" ma:displayName="Invited Teachers" ma:internalName="Invited_Teachers">
      <xsd:simpleType>
        <xsd:restriction base="dms:Note">
          <xsd:maxLength value="255"/>
        </xsd:restriction>
      </xsd:simpleType>
    </xsd:element>
    <xsd:element name="Invited_Students" ma:index="17" nillable="true" ma:displayName="Invited Students" ma:internalName="Invited_Students">
      <xsd:simpleType>
        <xsd:restriction base="dms:Note">
          <xsd:maxLength value="255"/>
        </xsd:restriction>
      </xsd:simpleType>
    </xsd:element>
    <xsd:element name="Self_Registration_Enabled" ma:index="18"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DateTaken" ma:index="24" nillable="true" ma:displayName="MediaServiceDateTaken" ma:description="" ma:hidden="true" ma:internalName="MediaServiceDateTaken" ma:readOnly="true">
      <xsd:simpleType>
        <xsd:restriction base="dms:Text"/>
      </xsd:simpleType>
    </xsd:element>
    <xsd:element name="MediaServiceAutoTags" ma:index="25" nillable="true" ma:displayName="MediaServiceAutoTags" ma:internalName="MediaServiceAutoTags"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CultureName" ma:index="28" nillable="true" ma:displayName="Culture Name" ma:internalName="CultureName">
      <xsd:simpleType>
        <xsd:restriction base="dms:Text"/>
      </xsd:simpleType>
    </xsd:element>
    <xsd:element name="TeamsChannelId" ma:index="29" nillable="true" ma:displayName="Teams Channel Id" ma:internalName="TeamsChannelId">
      <xsd:simpleType>
        <xsd:restriction base="dms:Text"/>
      </xsd:simpleType>
    </xsd:element>
    <xsd:element name="Templates" ma:index="30" nillable="true" ma:displayName="Templates" ma:internalName="Templates">
      <xsd:simpleType>
        <xsd:restriction base="dms:Note">
          <xsd:maxLength value="255"/>
        </xsd:restriction>
      </xsd:simpleType>
    </xsd:element>
    <xsd:element name="Self_Registration_Enabled0" ma:index="31" nillable="true" ma:displayName="Self Registration Enabled" ma:internalName="Self_Registration_Enabled0">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MediaServiceLocation" ma:index="35"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ath_Settings" ma:index="37" nillable="true" ma:displayName="Math Settings" ma:internalName="Math_Settings">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_activity" ma:index="40" nillable="true" ma:displayName="_activity" ma:hidden="true" ma:internalName="_activity">
      <xsd:simpleType>
        <xsd:restriction base="dms:Note"/>
      </xsd:simpleType>
    </xsd:element>
    <xsd:element name="MediaLengthInSeconds" ma:index="41" nillable="true" ma:displayName="MediaLengthInSeconds" ma:hidden="true" ma:internalName="MediaLengthInSeconds" ma:readOnly="true">
      <xsd:simpleType>
        <xsd:restriction base="dms:Unknown"/>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ServiceSystemTags" ma:index="43" nillable="true" ma:displayName="MediaServiceSystemTags" ma:hidden="true" ma:internalName="MediaServiceSystemTags" ma:readOnly="true">
      <xsd:simpleType>
        <xsd:restriction base="dms:Note"/>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713b1f-4601-47ce-b4d9-b838a8217aac"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SharingHintHash" ma:index="21"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04229f47-aa64-4d13-bb2f-6d4874c44cf2" xsi:nil="true"/>
    <Math_Settings xmlns="04229f47-aa64-4d13-bb2f-6d4874c44cf2" xsi:nil="true"/>
    <Invited_Teachers xmlns="04229f47-aa64-4d13-bb2f-6d4874c44cf2" xsi:nil="true"/>
    <IsNotebookLocked xmlns="04229f47-aa64-4d13-bb2f-6d4874c44cf2" xsi:nil="true"/>
    <_activity xmlns="04229f47-aa64-4d13-bb2f-6d4874c44cf2" xsi:nil="true"/>
    <Templates xmlns="04229f47-aa64-4d13-bb2f-6d4874c44cf2" xsi:nil="true"/>
    <Students xmlns="04229f47-aa64-4d13-bb2f-6d4874c44cf2">
      <UserInfo>
        <DisplayName/>
        <AccountId xsi:nil="true"/>
        <AccountType/>
      </UserInfo>
    </Students>
    <NotebookType xmlns="04229f47-aa64-4d13-bb2f-6d4874c44cf2" xsi:nil="true"/>
    <Teachers xmlns="04229f47-aa64-4d13-bb2f-6d4874c44cf2">
      <UserInfo>
        <DisplayName/>
        <AccountId xsi:nil="true"/>
        <AccountType/>
      </UserInfo>
    </Teachers>
    <Student_Groups xmlns="04229f47-aa64-4d13-bb2f-6d4874c44cf2">
      <UserInfo>
        <DisplayName/>
        <AccountId xsi:nil="true"/>
        <AccountType/>
      </UserInfo>
    </Student_Groups>
    <AppVersion xmlns="04229f47-aa64-4d13-bb2f-6d4874c44cf2" xsi:nil="true"/>
    <Self_Registration_Enabled0 xmlns="04229f47-aa64-4d13-bb2f-6d4874c44cf2" xsi:nil="true"/>
    <Has_Teacher_Only_SectionGroup xmlns="04229f47-aa64-4d13-bb2f-6d4874c44cf2" xsi:nil="true"/>
    <Owner xmlns="04229f47-aa64-4d13-bb2f-6d4874c44cf2">
      <UserInfo>
        <DisplayName/>
        <AccountId xsi:nil="true"/>
        <AccountType/>
      </UserInfo>
    </Owner>
    <FolderType xmlns="04229f47-aa64-4d13-bb2f-6d4874c44cf2" xsi:nil="true"/>
    <CultureName xmlns="04229f47-aa64-4d13-bb2f-6d4874c44cf2" xsi:nil="true"/>
    <Invited_Students xmlns="04229f47-aa64-4d13-bb2f-6d4874c44cf2" xsi:nil="true"/>
    <TeamsChannelId xmlns="04229f47-aa64-4d13-bb2f-6d4874c44cf2" xsi:nil="true"/>
    <DefaultSectionNames xmlns="04229f47-aa64-4d13-bb2f-6d4874c44cf2" xsi:nil="true"/>
    <Is_Collaboration_Space_Locked xmlns="04229f47-aa64-4d13-bb2f-6d4874c44cf2" xsi:nil="true"/>
  </documentManagement>
</p:properties>
</file>

<file path=customXml/itemProps1.xml><?xml version="1.0" encoding="utf-8"?>
<ds:datastoreItem xmlns:ds="http://schemas.openxmlformats.org/officeDocument/2006/customXml" ds:itemID="{44F8920C-CA83-4CE3-A8E0-BDB531C3A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29f47-aa64-4d13-bb2f-6d4874c44cf2"/>
    <ds:schemaRef ds:uri="d3713b1f-4601-47ce-b4d9-b838a8217a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6676D7-7C1B-48B5-B153-F42C1A77A966}">
  <ds:schemaRefs>
    <ds:schemaRef ds:uri="http://schemas.microsoft.com/sharepoint/v3/contenttype/forms"/>
  </ds:schemaRefs>
</ds:datastoreItem>
</file>

<file path=customXml/itemProps3.xml><?xml version="1.0" encoding="utf-8"?>
<ds:datastoreItem xmlns:ds="http://schemas.openxmlformats.org/officeDocument/2006/customXml" ds:itemID="{8310979D-A9D0-436D-ACFC-DC26AB1E7AD0}">
  <ds:schemaRef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d3713b1f-4601-47ce-b4d9-b838a8217aac"/>
    <ds:schemaRef ds:uri="http://www.w3.org/XML/1998/namespace"/>
    <ds:schemaRef ds:uri="http://schemas.openxmlformats.org/package/2006/metadata/core-properties"/>
    <ds:schemaRef ds:uri="04229f47-aa64-4d13-bb2f-6d4874c44cf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Input_Revision Meeting SAMPLE</Template>
  <TotalTime>496</TotalTime>
  <Words>1964</Words>
  <Application>Microsoft Office PowerPoint</Application>
  <PresentationFormat>Widescreen</PresentationFormat>
  <Paragraphs>142</Paragraphs>
  <Slides>23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Open Sans</vt:lpstr>
      <vt:lpstr>Poppins</vt:lpstr>
      <vt:lpstr>Input_Revision Meeting SAMPLE</vt:lpstr>
      <vt:lpstr> Westside High School    Title I Input/Revision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Parent and Family Engagement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Westside High School Annually  evaluates  the  schoolwide  plan using  data  from  the  State’s  assessments, other student  performance data, and perception data  to determine  if  the schoolwide program  has been  effective in  addressing  the major  problem  areas  and,  in turn,  increasing  student achievement,  particularly  for  the lowest-achieving  students.    Schools  must  annually  revise the  plan,  as  necessary,  based on student  needs  and the  results  of  the  evaluation  to ensure continuous  improvement.    (ESEA  section 1114(b)(3);  34 C.F.R. § 200.26(c)).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Input/Revision Meeting</dc:title>
  <dc:creator>Tate, Angelina</dc:creator>
  <cp:lastModifiedBy>Grant, Jody</cp:lastModifiedBy>
  <cp:revision>15</cp:revision>
  <dcterms:created xsi:type="dcterms:W3CDTF">2020-08-17T16:26:18Z</dcterms:created>
  <dcterms:modified xsi:type="dcterms:W3CDTF">2025-03-13T20:29:47Z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0x010100E0B4C57DCA5BDD41A5CD48B000008D40</vt:lpwstr>
  </property>
</Properties>
</file>